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a:srgbClr val="0099FF"/>
    <a:srgbClr val="78B832"/>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50" d="100"/>
          <a:sy n="150" d="100"/>
        </p:scale>
        <p:origin x="1764" y="-49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E00DE80-26D1-4E38-BE2E-3F305DE5B401}" type="datetimeFigureOut">
              <a:rPr kumimoji="1" lang="ja-JP" altLang="en-US" smtClean="0"/>
              <a:t>2026/6/16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84BCC9BC-E3E1-41BF-B510-A5F92E71B59A}" type="slidenum">
              <a:rPr kumimoji="1" lang="ja-JP" altLang="en-US" smtClean="0"/>
              <a:t>‹#›</a:t>
            </a:fld>
            <a:endParaRPr kumimoji="1" lang="ja-JP" altLang="en-US" dirty="0"/>
          </a:p>
        </p:txBody>
      </p:sp>
    </p:spTree>
    <p:extLst>
      <p:ext uri="{BB962C8B-B14F-4D97-AF65-F5344CB8AC3E}">
        <p14:creationId xmlns:p14="http://schemas.microsoft.com/office/powerpoint/2010/main" val="3063797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E00DE80-26D1-4E38-BE2E-3F305DE5B401}" type="datetimeFigureOut">
              <a:rPr kumimoji="1" lang="ja-JP" altLang="en-US" smtClean="0"/>
              <a:t>2026/6/16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84BCC9BC-E3E1-41BF-B510-A5F92E71B59A}" type="slidenum">
              <a:rPr kumimoji="1" lang="ja-JP" altLang="en-US" smtClean="0"/>
              <a:t>‹#›</a:t>
            </a:fld>
            <a:endParaRPr kumimoji="1" lang="ja-JP" altLang="en-US" dirty="0"/>
          </a:p>
        </p:txBody>
      </p:sp>
    </p:spTree>
    <p:extLst>
      <p:ext uri="{BB962C8B-B14F-4D97-AF65-F5344CB8AC3E}">
        <p14:creationId xmlns:p14="http://schemas.microsoft.com/office/powerpoint/2010/main" val="3464625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E00DE80-26D1-4E38-BE2E-3F305DE5B401}" type="datetimeFigureOut">
              <a:rPr kumimoji="1" lang="ja-JP" altLang="en-US" smtClean="0"/>
              <a:t>2026/6/16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84BCC9BC-E3E1-41BF-B510-A5F92E71B59A}" type="slidenum">
              <a:rPr kumimoji="1" lang="ja-JP" altLang="en-US" smtClean="0"/>
              <a:t>‹#›</a:t>
            </a:fld>
            <a:endParaRPr kumimoji="1" lang="ja-JP" altLang="en-US" dirty="0"/>
          </a:p>
        </p:txBody>
      </p:sp>
    </p:spTree>
    <p:extLst>
      <p:ext uri="{BB962C8B-B14F-4D97-AF65-F5344CB8AC3E}">
        <p14:creationId xmlns:p14="http://schemas.microsoft.com/office/powerpoint/2010/main" val="199368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E00DE80-26D1-4E38-BE2E-3F305DE5B401}" type="datetimeFigureOut">
              <a:rPr kumimoji="1" lang="ja-JP" altLang="en-US" smtClean="0"/>
              <a:t>2026/6/16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84BCC9BC-E3E1-41BF-B510-A5F92E71B59A}" type="slidenum">
              <a:rPr kumimoji="1" lang="ja-JP" altLang="en-US" smtClean="0"/>
              <a:t>‹#›</a:t>
            </a:fld>
            <a:endParaRPr kumimoji="1" lang="ja-JP" altLang="en-US" dirty="0"/>
          </a:p>
        </p:txBody>
      </p:sp>
    </p:spTree>
    <p:extLst>
      <p:ext uri="{BB962C8B-B14F-4D97-AF65-F5344CB8AC3E}">
        <p14:creationId xmlns:p14="http://schemas.microsoft.com/office/powerpoint/2010/main" val="2923269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E00DE80-26D1-4E38-BE2E-3F305DE5B401}" type="datetimeFigureOut">
              <a:rPr kumimoji="1" lang="ja-JP" altLang="en-US" smtClean="0"/>
              <a:t>2026/6/16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84BCC9BC-E3E1-41BF-B510-A5F92E71B59A}" type="slidenum">
              <a:rPr kumimoji="1" lang="ja-JP" altLang="en-US" smtClean="0"/>
              <a:t>‹#›</a:t>
            </a:fld>
            <a:endParaRPr kumimoji="1" lang="ja-JP" altLang="en-US" dirty="0"/>
          </a:p>
        </p:txBody>
      </p:sp>
    </p:spTree>
    <p:extLst>
      <p:ext uri="{BB962C8B-B14F-4D97-AF65-F5344CB8AC3E}">
        <p14:creationId xmlns:p14="http://schemas.microsoft.com/office/powerpoint/2010/main" val="1472326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E00DE80-26D1-4E38-BE2E-3F305DE5B401}" type="datetimeFigureOut">
              <a:rPr kumimoji="1" lang="ja-JP" altLang="en-US" smtClean="0"/>
              <a:t>2026/6/16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84BCC9BC-E3E1-41BF-B510-A5F92E71B59A}" type="slidenum">
              <a:rPr kumimoji="1" lang="ja-JP" altLang="en-US" smtClean="0"/>
              <a:t>‹#›</a:t>
            </a:fld>
            <a:endParaRPr kumimoji="1" lang="ja-JP" altLang="en-US" dirty="0"/>
          </a:p>
        </p:txBody>
      </p:sp>
    </p:spTree>
    <p:extLst>
      <p:ext uri="{BB962C8B-B14F-4D97-AF65-F5344CB8AC3E}">
        <p14:creationId xmlns:p14="http://schemas.microsoft.com/office/powerpoint/2010/main" val="1331342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E00DE80-26D1-4E38-BE2E-3F305DE5B401}" type="datetimeFigureOut">
              <a:rPr kumimoji="1" lang="ja-JP" altLang="en-US" smtClean="0"/>
              <a:t>2026/6/16</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84BCC9BC-E3E1-41BF-B510-A5F92E71B59A}" type="slidenum">
              <a:rPr kumimoji="1" lang="ja-JP" altLang="en-US" smtClean="0"/>
              <a:t>‹#›</a:t>
            </a:fld>
            <a:endParaRPr kumimoji="1" lang="ja-JP" altLang="en-US" dirty="0"/>
          </a:p>
        </p:txBody>
      </p:sp>
    </p:spTree>
    <p:extLst>
      <p:ext uri="{BB962C8B-B14F-4D97-AF65-F5344CB8AC3E}">
        <p14:creationId xmlns:p14="http://schemas.microsoft.com/office/powerpoint/2010/main" val="2320024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E00DE80-26D1-4E38-BE2E-3F305DE5B401}" type="datetimeFigureOut">
              <a:rPr kumimoji="1" lang="ja-JP" altLang="en-US" smtClean="0"/>
              <a:t>2026/6/16</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84BCC9BC-E3E1-41BF-B510-A5F92E71B59A}" type="slidenum">
              <a:rPr kumimoji="1" lang="ja-JP" altLang="en-US" smtClean="0"/>
              <a:t>‹#›</a:t>
            </a:fld>
            <a:endParaRPr kumimoji="1" lang="ja-JP" altLang="en-US" dirty="0"/>
          </a:p>
        </p:txBody>
      </p:sp>
    </p:spTree>
    <p:extLst>
      <p:ext uri="{BB962C8B-B14F-4D97-AF65-F5344CB8AC3E}">
        <p14:creationId xmlns:p14="http://schemas.microsoft.com/office/powerpoint/2010/main" val="2912615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00DE80-26D1-4E38-BE2E-3F305DE5B401}" type="datetimeFigureOut">
              <a:rPr kumimoji="1" lang="ja-JP" altLang="en-US" smtClean="0"/>
              <a:t>2026/6/16</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84BCC9BC-E3E1-41BF-B510-A5F92E71B59A}" type="slidenum">
              <a:rPr kumimoji="1" lang="ja-JP" altLang="en-US" smtClean="0"/>
              <a:t>‹#›</a:t>
            </a:fld>
            <a:endParaRPr kumimoji="1" lang="ja-JP" altLang="en-US" dirty="0"/>
          </a:p>
        </p:txBody>
      </p:sp>
    </p:spTree>
    <p:extLst>
      <p:ext uri="{BB962C8B-B14F-4D97-AF65-F5344CB8AC3E}">
        <p14:creationId xmlns:p14="http://schemas.microsoft.com/office/powerpoint/2010/main" val="2750576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E00DE80-26D1-4E38-BE2E-3F305DE5B401}" type="datetimeFigureOut">
              <a:rPr kumimoji="1" lang="ja-JP" altLang="en-US" smtClean="0"/>
              <a:t>2026/6/16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84BCC9BC-E3E1-41BF-B510-A5F92E71B59A}" type="slidenum">
              <a:rPr kumimoji="1" lang="ja-JP" altLang="en-US" smtClean="0"/>
              <a:t>‹#›</a:t>
            </a:fld>
            <a:endParaRPr kumimoji="1" lang="ja-JP" altLang="en-US" dirty="0"/>
          </a:p>
        </p:txBody>
      </p:sp>
    </p:spTree>
    <p:extLst>
      <p:ext uri="{BB962C8B-B14F-4D97-AF65-F5344CB8AC3E}">
        <p14:creationId xmlns:p14="http://schemas.microsoft.com/office/powerpoint/2010/main" val="2467771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dirty="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E00DE80-26D1-4E38-BE2E-3F305DE5B401}" type="datetimeFigureOut">
              <a:rPr kumimoji="1" lang="ja-JP" altLang="en-US" smtClean="0"/>
              <a:t>2026/6/16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84BCC9BC-E3E1-41BF-B510-A5F92E71B59A}" type="slidenum">
              <a:rPr kumimoji="1" lang="ja-JP" altLang="en-US" smtClean="0"/>
              <a:t>‹#›</a:t>
            </a:fld>
            <a:endParaRPr kumimoji="1" lang="ja-JP" altLang="en-US" dirty="0"/>
          </a:p>
        </p:txBody>
      </p:sp>
    </p:spTree>
    <p:extLst>
      <p:ext uri="{BB962C8B-B14F-4D97-AF65-F5344CB8AC3E}">
        <p14:creationId xmlns:p14="http://schemas.microsoft.com/office/powerpoint/2010/main" val="2388609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E00DE80-26D1-4E38-BE2E-3F305DE5B401}" type="datetimeFigureOut">
              <a:rPr kumimoji="1" lang="ja-JP" altLang="en-US" smtClean="0"/>
              <a:t>2026/6/16</a:t>
            </a:fld>
            <a:endParaRPr kumimoji="1" lang="ja-JP" altLang="en-US"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4BCC9BC-E3E1-41BF-B510-A5F92E71B59A}" type="slidenum">
              <a:rPr kumimoji="1" lang="ja-JP" altLang="en-US" smtClean="0"/>
              <a:t>‹#›</a:t>
            </a:fld>
            <a:endParaRPr kumimoji="1" lang="ja-JP" altLang="en-US" dirty="0"/>
          </a:p>
        </p:txBody>
      </p:sp>
    </p:spTree>
    <p:extLst>
      <p:ext uri="{BB962C8B-B14F-4D97-AF65-F5344CB8AC3E}">
        <p14:creationId xmlns:p14="http://schemas.microsoft.com/office/powerpoint/2010/main" val="24616340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2701" y="1210549"/>
            <a:ext cx="6858000" cy="5961376"/>
          </a:xfrm>
          <a:prstGeom prst="rect">
            <a:avLst/>
          </a:prstGeom>
          <a:noFill/>
        </p:spPr>
        <p:txBody>
          <a:bodyPr wrap="square" rtlCol="0">
            <a:spAutoFit/>
          </a:bodyPr>
          <a:lstStyle/>
          <a:p>
            <a:pPr algn="ctr"/>
            <a:r>
              <a:rPr kumimoji="1" lang="ja-JP" altLang="en-US" sz="1400" b="1" dirty="0">
                <a:solidFill>
                  <a:srgbClr val="FF0000"/>
                </a:solidFill>
              </a:rPr>
              <a:t>申請希望者は、岩手大学国際交流ＨＰからダウンロードしてください。</a:t>
            </a:r>
            <a:endParaRPr kumimoji="1" lang="en-US" altLang="ja-JP" sz="1400" b="1" dirty="0">
              <a:solidFill>
                <a:srgbClr val="FF0000"/>
              </a:solidFill>
            </a:endParaRPr>
          </a:p>
          <a:p>
            <a:pPr algn="ctr"/>
            <a:endParaRPr kumimoji="1" lang="ja-JP" altLang="en-US" sz="1400" b="1" dirty="0">
              <a:solidFill>
                <a:srgbClr val="FF0000"/>
              </a:solidFill>
            </a:endParaRPr>
          </a:p>
          <a:p>
            <a:r>
              <a:rPr kumimoji="1" lang="ja-JP" altLang="en-US" sz="300" dirty="0"/>
              <a:t>　</a:t>
            </a:r>
            <a:endParaRPr kumimoji="1" lang="en-US" altLang="ja-JP" sz="300" dirty="0"/>
          </a:p>
          <a:p>
            <a:r>
              <a:rPr kumimoji="1" lang="ja-JP" altLang="en-US" sz="1400" b="1" dirty="0"/>
              <a:t>１　応募資格 </a:t>
            </a:r>
            <a:r>
              <a:rPr kumimoji="1" lang="en-US" altLang="ja-JP" sz="1400" b="1" dirty="0"/>
              <a:t>Qualifications</a:t>
            </a:r>
            <a:r>
              <a:rPr kumimoji="1" lang="ja-JP" altLang="en-US" sz="1400" b="1" dirty="0"/>
              <a:t>（詳細は「募集要項」を確認してください。）</a:t>
            </a:r>
            <a:endParaRPr kumimoji="1" lang="en-US" altLang="ja-JP" sz="1400" b="1" dirty="0"/>
          </a:p>
          <a:p>
            <a:r>
              <a:rPr kumimoji="1" lang="ja-JP" altLang="en-US" sz="1100" dirty="0"/>
              <a:t>（１）応募時点で、</a:t>
            </a:r>
            <a:endParaRPr kumimoji="1" lang="en-US" altLang="ja-JP" sz="1100" dirty="0"/>
          </a:p>
          <a:p>
            <a:r>
              <a:rPr kumimoji="1" lang="ja-JP" altLang="en-US" sz="1100" dirty="0"/>
              <a:t>　　</a:t>
            </a:r>
            <a:r>
              <a:rPr kumimoji="1" lang="en-US" altLang="ja-JP" sz="1100" dirty="0"/>
              <a:t>【</a:t>
            </a:r>
            <a:r>
              <a:rPr kumimoji="1" lang="ja-JP" altLang="en-US" sz="1100" dirty="0"/>
              <a:t>学部生</a:t>
            </a:r>
            <a:r>
              <a:rPr kumimoji="1" lang="en-US" altLang="ja-JP" sz="1100" dirty="0"/>
              <a:t>】</a:t>
            </a:r>
            <a:r>
              <a:rPr kumimoji="1" lang="ja-JP" altLang="en-US" sz="1100" dirty="0"/>
              <a:t>正規の学部生（２年生以上）として在籍している私費留学生、</a:t>
            </a:r>
          </a:p>
          <a:p>
            <a:r>
              <a:rPr kumimoji="1" lang="ja-JP" altLang="en-US" sz="1100" dirty="0"/>
              <a:t>　　　　　　　または</a:t>
            </a:r>
            <a:r>
              <a:rPr kumimoji="1" lang="en-US" altLang="ja-JP" sz="1100" dirty="0"/>
              <a:t>2026</a:t>
            </a:r>
            <a:r>
              <a:rPr kumimoji="1" lang="ja-JP" altLang="en-US" sz="1100" dirty="0"/>
              <a:t>年</a:t>
            </a:r>
            <a:r>
              <a:rPr kumimoji="1" lang="en-US" altLang="ja-JP" sz="1100" dirty="0"/>
              <a:t>10</a:t>
            </a:r>
            <a:r>
              <a:rPr kumimoji="1" lang="ja-JP" altLang="en-US" sz="1100" dirty="0"/>
              <a:t>月または</a:t>
            </a:r>
            <a:r>
              <a:rPr kumimoji="1" lang="en-US" altLang="ja-JP" sz="1100" dirty="0"/>
              <a:t>2027</a:t>
            </a:r>
            <a:r>
              <a:rPr kumimoji="1" lang="ja-JP" altLang="en-US" sz="1100" dirty="0"/>
              <a:t>年</a:t>
            </a:r>
            <a:r>
              <a:rPr kumimoji="1" lang="en-US" altLang="ja-JP" sz="1100" dirty="0"/>
              <a:t>4</a:t>
            </a:r>
            <a:r>
              <a:rPr kumimoji="1" lang="ja-JP" altLang="en-US" sz="1100" dirty="0"/>
              <a:t>月に編入が決定している私費留学生であること</a:t>
            </a:r>
          </a:p>
          <a:p>
            <a:r>
              <a:rPr kumimoji="1" lang="ja-JP" altLang="en-US" sz="1100" dirty="0"/>
              <a:t>　　</a:t>
            </a:r>
            <a:r>
              <a:rPr kumimoji="1" lang="en-US" altLang="ja-JP" sz="1100" dirty="0"/>
              <a:t>【</a:t>
            </a:r>
            <a:r>
              <a:rPr kumimoji="1" lang="ja-JP" altLang="en-US" sz="1100" dirty="0"/>
              <a:t>大学院</a:t>
            </a:r>
            <a:r>
              <a:rPr kumimoji="1" lang="en-US" altLang="ja-JP" sz="1100" dirty="0"/>
              <a:t>】</a:t>
            </a:r>
            <a:r>
              <a:rPr kumimoji="1" lang="ja-JP" altLang="en-US" sz="1100" dirty="0"/>
              <a:t>正規の大学院生として在籍している私費留学生、</a:t>
            </a:r>
          </a:p>
          <a:p>
            <a:r>
              <a:rPr kumimoji="1" lang="ja-JP" altLang="en-US" sz="1100" dirty="0"/>
              <a:t>　　　　　　　または</a:t>
            </a:r>
            <a:r>
              <a:rPr kumimoji="1" lang="en-US" altLang="ja-JP" sz="1100" dirty="0"/>
              <a:t>2026</a:t>
            </a:r>
            <a:r>
              <a:rPr kumimoji="1" lang="ja-JP" altLang="en-US" sz="1100" dirty="0"/>
              <a:t>年</a:t>
            </a:r>
            <a:r>
              <a:rPr kumimoji="1" lang="en-US" altLang="ja-JP" sz="1100" dirty="0"/>
              <a:t>10</a:t>
            </a:r>
            <a:r>
              <a:rPr kumimoji="1" lang="ja-JP" altLang="en-US" sz="1100" dirty="0"/>
              <a:t>月または</a:t>
            </a:r>
            <a:r>
              <a:rPr kumimoji="1" lang="en-US" altLang="ja-JP" sz="1100" dirty="0"/>
              <a:t>2027</a:t>
            </a:r>
            <a:r>
              <a:rPr kumimoji="1" lang="ja-JP" altLang="en-US" sz="1100" dirty="0"/>
              <a:t>年</a:t>
            </a:r>
            <a:r>
              <a:rPr kumimoji="1" lang="en-US" altLang="ja-JP" sz="1100" dirty="0"/>
              <a:t>4</a:t>
            </a:r>
            <a:r>
              <a:rPr kumimoji="1" lang="ja-JP" altLang="en-US" sz="1100" dirty="0"/>
              <a:t>月に入学が決定している私費留学生である。</a:t>
            </a:r>
          </a:p>
          <a:p>
            <a:r>
              <a:rPr kumimoji="1" lang="ja-JP" altLang="en-US" sz="1100" dirty="0"/>
              <a:t>（２）バングラデシュ、ブータン、ブルネイ、カンボジア、インド、インドネシア、ラオス、マレーシア、</a:t>
            </a:r>
            <a:endParaRPr kumimoji="1" lang="en-US" altLang="ja-JP" sz="1100" dirty="0"/>
          </a:p>
          <a:p>
            <a:r>
              <a:rPr kumimoji="1" lang="ja-JP" altLang="en-US" sz="1100" dirty="0"/>
              <a:t>　　　モルディブ、ミャンマー、ネパール、パキスタン、フィリピン、シンガポール、スリランカ、タイ、</a:t>
            </a:r>
            <a:endParaRPr kumimoji="1" lang="en-US" altLang="ja-JP" sz="1100" dirty="0"/>
          </a:p>
          <a:p>
            <a:r>
              <a:rPr kumimoji="1" lang="ja-JP" altLang="en-US" sz="1100" dirty="0"/>
              <a:t>　　　東ティモール、ベトナムから来日し、日本国籍を持っていない。</a:t>
            </a:r>
          </a:p>
          <a:p>
            <a:r>
              <a:rPr kumimoji="1" lang="ja-JP" altLang="en-US" sz="1100" dirty="0"/>
              <a:t>（３）在留資格「留学：</a:t>
            </a:r>
            <a:r>
              <a:rPr kumimoji="1" lang="en-US" altLang="ja-JP" sz="1100" dirty="0"/>
              <a:t>Student</a:t>
            </a:r>
            <a:r>
              <a:rPr kumimoji="1" lang="ja-JP" altLang="en-US" sz="1100" dirty="0"/>
              <a:t>」を有すること。</a:t>
            </a:r>
            <a:endParaRPr kumimoji="1" lang="en-US" altLang="ja-JP" sz="1100" dirty="0"/>
          </a:p>
          <a:p>
            <a:r>
              <a:rPr kumimoji="1" lang="ja-JP" altLang="en-US" sz="1100" dirty="0"/>
              <a:t>（４）この奨学金の受給し始める時点で他の団体等からの給与奨学金又は学習奨励金等を受けていない者。</a:t>
            </a:r>
            <a:endParaRPr kumimoji="1" lang="en-US" altLang="ja-JP" sz="1100" dirty="0"/>
          </a:p>
          <a:p>
            <a:r>
              <a:rPr kumimoji="1" lang="ja-JP" altLang="en-US" sz="1100" dirty="0"/>
              <a:t>（５）日本で就業している親がいないこと。</a:t>
            </a:r>
            <a:endParaRPr kumimoji="1" lang="en-US" altLang="ja-JP" sz="1100" dirty="0"/>
          </a:p>
          <a:p>
            <a:r>
              <a:rPr kumimoji="1" lang="ja-JP" altLang="en-US" sz="1100" dirty="0"/>
              <a:t>（６）「博士」の学位を取得していないこと。</a:t>
            </a:r>
            <a:endParaRPr kumimoji="1" lang="en-US" altLang="ja-JP" sz="1100" dirty="0"/>
          </a:p>
          <a:p>
            <a:r>
              <a:rPr kumimoji="1" lang="ja-JP" altLang="en-US" sz="1100" dirty="0"/>
              <a:t>（７）現在在籍している課程の在籍期間が支給開始時期から１年以上あること。</a:t>
            </a:r>
            <a:endParaRPr kumimoji="1" lang="en-US" altLang="ja-JP" sz="1100" dirty="0"/>
          </a:p>
          <a:p>
            <a:r>
              <a:rPr kumimoji="1" lang="ja-JP" altLang="en-US" sz="1100" dirty="0"/>
              <a:t>（８）勉学・研究に支障のない日本語能力を有すること。　</a:t>
            </a:r>
            <a:endParaRPr kumimoji="1" lang="en-US" altLang="ja-JP" sz="1100" dirty="0"/>
          </a:p>
          <a:p>
            <a:r>
              <a:rPr kumimoji="1" lang="ja-JP" altLang="en-US" sz="1100" dirty="0"/>
              <a:t>（９）奨学金の受給中及び受給終了後、財団の交流活動に協力できる。</a:t>
            </a:r>
          </a:p>
          <a:p>
            <a:r>
              <a:rPr kumimoji="1" lang="ja-JP" altLang="en-US" sz="1100" dirty="0"/>
              <a:t>　　　受給中は、主に東京で開催される交流会に年</a:t>
            </a:r>
            <a:r>
              <a:rPr kumimoji="1" lang="en-US" altLang="ja-JP" sz="1100" dirty="0"/>
              <a:t>6</a:t>
            </a:r>
            <a:r>
              <a:rPr kumimoji="1" lang="ja-JP" altLang="en-US" sz="1100" dirty="0"/>
              <a:t>回参加することが求められます。</a:t>
            </a:r>
            <a:endParaRPr kumimoji="1" lang="en-US" altLang="ja-JP" sz="1100" dirty="0">
              <a:solidFill>
                <a:srgbClr val="FF0000"/>
              </a:solidFill>
            </a:endParaRPr>
          </a:p>
          <a:p>
            <a:r>
              <a:rPr kumimoji="1" lang="ja-JP" altLang="en-US" sz="1400" b="1" dirty="0"/>
              <a:t>２　奨学金の概要</a:t>
            </a:r>
            <a:endParaRPr kumimoji="1" lang="en-US" altLang="ja-JP" sz="1400" b="1" dirty="0"/>
          </a:p>
          <a:p>
            <a:r>
              <a:rPr kumimoji="1" lang="ja-JP" altLang="en-US" sz="1100" dirty="0"/>
              <a:t>　期　　間　：最長２年間</a:t>
            </a:r>
            <a:endParaRPr kumimoji="1" lang="en-US" altLang="ja-JP" sz="1100" dirty="0"/>
          </a:p>
          <a:p>
            <a:r>
              <a:rPr kumimoji="1" lang="ja-JP" altLang="en-US" sz="1100" dirty="0"/>
              <a:t>　月　　額　：学部学生：</a:t>
            </a:r>
            <a:r>
              <a:rPr kumimoji="1" lang="en-US" altLang="ja-JP" sz="1100" dirty="0"/>
              <a:t>  \180,000/</a:t>
            </a:r>
            <a:r>
              <a:rPr kumimoji="1" lang="ja-JP" altLang="en-US" sz="1100" dirty="0"/>
              <a:t>月</a:t>
            </a:r>
            <a:r>
              <a:rPr kumimoji="1" lang="en-US" altLang="ja-JP" sz="1100" dirty="0"/>
              <a:t>  </a:t>
            </a:r>
            <a:r>
              <a:rPr kumimoji="1" lang="ja-JP" altLang="en-US" sz="1100" dirty="0"/>
              <a:t>大学院生：</a:t>
            </a:r>
            <a:r>
              <a:rPr kumimoji="1" lang="en-US" altLang="ja-JP" sz="1100" dirty="0"/>
              <a:t> \200,000/</a:t>
            </a:r>
            <a:r>
              <a:rPr kumimoji="1" lang="ja-JP" altLang="en-US" sz="1100" dirty="0"/>
              <a:t>月</a:t>
            </a:r>
            <a:r>
              <a:rPr kumimoji="1" lang="en-US" altLang="ja-JP" sz="1100" dirty="0"/>
              <a:t> </a:t>
            </a:r>
          </a:p>
          <a:p>
            <a:r>
              <a:rPr kumimoji="1" lang="ja-JP" altLang="en-US" sz="1100" dirty="0"/>
              <a:t>　採用人数　：全国で</a:t>
            </a:r>
            <a:r>
              <a:rPr kumimoji="1" lang="en-US" altLang="ja-JP" sz="1100" dirty="0"/>
              <a:t>15</a:t>
            </a:r>
            <a:r>
              <a:rPr kumimoji="1" lang="ja-JP" altLang="en-US" sz="1100" dirty="0"/>
              <a:t>名程度</a:t>
            </a:r>
            <a:endParaRPr kumimoji="1" lang="en-US" altLang="ja-JP" sz="1100" dirty="0"/>
          </a:p>
          <a:p>
            <a:r>
              <a:rPr kumimoji="1" lang="ja-JP" altLang="en-US" sz="1400" b="1" dirty="0"/>
              <a:t>３　提出書類</a:t>
            </a:r>
            <a:endParaRPr kumimoji="1" lang="en-US" altLang="ja-JP" sz="1400" b="1" dirty="0"/>
          </a:p>
          <a:p>
            <a:r>
              <a:rPr kumimoji="1" lang="ja-JP" altLang="en-US" sz="1100" dirty="0"/>
              <a:t>　・履歴書</a:t>
            </a:r>
            <a:r>
              <a:rPr kumimoji="1" lang="en-US" altLang="ja-JP" sz="1100" dirty="0"/>
              <a:t>-1</a:t>
            </a:r>
            <a:r>
              <a:rPr kumimoji="1" lang="ja-JP" altLang="en-US" sz="1100" dirty="0"/>
              <a:t>（様式１）　　　　　　　・研究実績　（大学院生のみ）</a:t>
            </a:r>
            <a:endParaRPr kumimoji="1" lang="en-US" altLang="ja-JP" sz="1100" dirty="0"/>
          </a:p>
          <a:p>
            <a:r>
              <a:rPr kumimoji="1" lang="ja-JP" altLang="en-US" sz="1100" dirty="0"/>
              <a:t>　・履歴書</a:t>
            </a:r>
            <a:r>
              <a:rPr kumimoji="1" lang="en-US" altLang="ja-JP" sz="1100" dirty="0"/>
              <a:t>-2</a:t>
            </a:r>
            <a:r>
              <a:rPr kumimoji="1" lang="ja-JP" altLang="en-US" sz="1100" dirty="0"/>
              <a:t>（様式２）　　　　　　　・研究計画書（大学院生のみ）</a:t>
            </a:r>
            <a:endParaRPr kumimoji="1" lang="en-US" altLang="ja-JP" sz="1100" dirty="0"/>
          </a:p>
          <a:p>
            <a:r>
              <a:rPr kumimoji="1" lang="ja-JP" altLang="en-US" sz="1100" dirty="0"/>
              <a:t>　・エッセイ（様式３）　　　　　　　・在学証明書または合格証明書</a:t>
            </a:r>
            <a:endParaRPr kumimoji="1" lang="en-US" altLang="ja-JP" sz="1100" dirty="0"/>
          </a:p>
          <a:p>
            <a:r>
              <a:rPr kumimoji="1" lang="ja-JP" altLang="en-US" sz="1100" dirty="0"/>
              <a:t>　・推薦書（様式４）　　　　　　　　・パスポートのコピー</a:t>
            </a:r>
            <a:endParaRPr kumimoji="1" lang="en-US" altLang="ja-JP" sz="1100" dirty="0"/>
          </a:p>
          <a:p>
            <a:r>
              <a:rPr kumimoji="1" lang="ja-JP" altLang="en-US" sz="1100" dirty="0"/>
              <a:t>　・評価書（様式５）博士課程のみ　　・在留カードのコピー</a:t>
            </a:r>
            <a:endParaRPr kumimoji="1" lang="en-US" altLang="ja-JP" sz="1100" dirty="0"/>
          </a:p>
          <a:p>
            <a:r>
              <a:rPr kumimoji="1" lang="ja-JP" altLang="en-US" sz="1100" dirty="0"/>
              <a:t>　・成績証明書　　　　　　　　　　　</a:t>
            </a:r>
            <a:endParaRPr kumimoji="1" lang="en-US" altLang="ja-JP" sz="1100" dirty="0"/>
          </a:p>
          <a:p>
            <a:r>
              <a:rPr kumimoji="1" lang="ja-JP" altLang="en-US" sz="1400" b="1" dirty="0"/>
              <a:t>４　応募手順・提出期限　　</a:t>
            </a:r>
            <a:r>
              <a:rPr kumimoji="1" lang="ja-JP" altLang="en-US" sz="1400" dirty="0"/>
              <a:t>（国際課メールアドレス：</a:t>
            </a:r>
            <a:r>
              <a:rPr kumimoji="1" lang="en-US" altLang="ja-JP" sz="1400" dirty="0"/>
              <a:t>gryugaku@iwate-u.ac.jp</a:t>
            </a:r>
            <a:r>
              <a:rPr kumimoji="1" lang="ja-JP" altLang="en-US" sz="1400" dirty="0"/>
              <a:t>）</a:t>
            </a:r>
            <a:endParaRPr kumimoji="1" lang="en-US" altLang="ja-JP" sz="1400" dirty="0"/>
          </a:p>
          <a:p>
            <a:endParaRPr kumimoji="1" lang="en-US" altLang="ja-JP" sz="969" dirty="0"/>
          </a:p>
          <a:p>
            <a:endParaRPr kumimoji="1" lang="ja-JP" altLang="en-US" sz="969" dirty="0"/>
          </a:p>
        </p:txBody>
      </p:sp>
      <p:sp>
        <p:nvSpPr>
          <p:cNvPr id="5" name="正方形/長方形 4"/>
          <p:cNvSpPr/>
          <p:nvPr/>
        </p:nvSpPr>
        <p:spPr>
          <a:xfrm>
            <a:off x="3420477" y="8596563"/>
            <a:ext cx="3248527" cy="1191126"/>
          </a:xfrm>
          <a:prstGeom prst="rect">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r>
              <a:rPr kumimoji="1" lang="ja-JP" altLang="en-US" sz="1246" dirty="0">
                <a:solidFill>
                  <a:schemeClr val="tx1"/>
                </a:solidFill>
              </a:rPr>
              <a:t>岩手大学国際交流ＨＰにも</a:t>
            </a:r>
            <a:endParaRPr kumimoji="1" lang="en-US" altLang="ja-JP" sz="1246" dirty="0">
              <a:solidFill>
                <a:schemeClr val="tx1"/>
              </a:solidFill>
            </a:endParaRPr>
          </a:p>
          <a:p>
            <a:r>
              <a:rPr kumimoji="1" lang="ja-JP" altLang="en-US" sz="1246" dirty="0">
                <a:solidFill>
                  <a:schemeClr val="tx1"/>
                </a:solidFill>
              </a:rPr>
              <a:t>掲載しています！</a:t>
            </a:r>
            <a:endParaRPr kumimoji="1" lang="en-US" altLang="ja-JP" sz="1246" dirty="0">
              <a:solidFill>
                <a:schemeClr val="tx1"/>
              </a:solidFill>
            </a:endParaRPr>
          </a:p>
          <a:p>
            <a:r>
              <a:rPr kumimoji="1" lang="en-US" altLang="ja-JP" sz="1246" dirty="0">
                <a:solidFill>
                  <a:schemeClr val="tx1"/>
                </a:solidFill>
              </a:rPr>
              <a:t>Please check the website of </a:t>
            </a:r>
          </a:p>
          <a:p>
            <a:r>
              <a:rPr kumimoji="1" lang="en-US" altLang="ja-JP" sz="1246" dirty="0">
                <a:solidFill>
                  <a:schemeClr val="tx1"/>
                </a:solidFill>
              </a:rPr>
              <a:t>International Exchange, </a:t>
            </a:r>
          </a:p>
          <a:p>
            <a:r>
              <a:rPr kumimoji="1" lang="en-US" altLang="ja-JP" sz="1246" dirty="0">
                <a:solidFill>
                  <a:schemeClr val="tx1"/>
                </a:solidFill>
              </a:rPr>
              <a:t>Iwate University </a:t>
            </a:r>
            <a:endParaRPr kumimoji="1" lang="ja-JP" altLang="en-US" sz="1246" dirty="0">
              <a:solidFill>
                <a:schemeClr val="tx1"/>
              </a:solidFill>
            </a:endParaRPr>
          </a:p>
        </p:txBody>
      </p:sp>
      <p:pic>
        <p:nvPicPr>
          <p:cNvPr id="6" name="図 5"/>
          <p:cNvPicPr>
            <a:picLocks noChangeAspect="1"/>
          </p:cNvPicPr>
          <p:nvPr/>
        </p:nvPicPr>
        <p:blipFill rotWithShape="1">
          <a:blip r:embed="rId2">
            <a:extLst>
              <a:ext uri="{28A0092B-C50C-407E-A947-70E740481C1C}">
                <a14:useLocalDpi xmlns:a14="http://schemas.microsoft.com/office/drawing/2010/main" val="0"/>
              </a:ext>
            </a:extLst>
          </a:blip>
          <a:srcRect l="7733" t="7974" r="7942" b="7701"/>
          <a:stretch/>
        </p:blipFill>
        <p:spPr>
          <a:xfrm>
            <a:off x="5584825" y="8706015"/>
            <a:ext cx="984250" cy="984250"/>
          </a:xfrm>
          <a:prstGeom prst="rect">
            <a:avLst/>
          </a:prstGeom>
        </p:spPr>
      </p:pic>
      <p:sp>
        <p:nvSpPr>
          <p:cNvPr id="8" name="テキスト ボックス 7"/>
          <p:cNvSpPr txBox="1"/>
          <p:nvPr/>
        </p:nvSpPr>
        <p:spPr>
          <a:xfrm>
            <a:off x="209549" y="8387947"/>
            <a:ext cx="3048001" cy="307777"/>
          </a:xfrm>
          <a:prstGeom prst="rect">
            <a:avLst/>
          </a:prstGeom>
          <a:solidFill>
            <a:schemeClr val="accent4">
              <a:lumMod val="20000"/>
              <a:lumOff val="80000"/>
            </a:schemeClr>
          </a:solidFill>
          <a:ln>
            <a:solidFill>
              <a:schemeClr val="accent4"/>
            </a:solidFill>
          </a:ln>
        </p:spPr>
        <p:txBody>
          <a:bodyPr wrap="square" rtlCol="0">
            <a:spAutoFit/>
          </a:bodyPr>
          <a:lstStyle/>
          <a:p>
            <a:pPr algn="ctr"/>
            <a:r>
              <a:rPr kumimoji="1" lang="ja-JP" altLang="en-US" sz="1400" dirty="0"/>
              <a:t>今年度の推薦枠：全員応募可能</a:t>
            </a:r>
          </a:p>
        </p:txBody>
      </p:sp>
      <p:sp>
        <p:nvSpPr>
          <p:cNvPr id="10" name="角丸四角形 9"/>
          <p:cNvSpPr/>
          <p:nvPr/>
        </p:nvSpPr>
        <p:spPr>
          <a:xfrm>
            <a:off x="209550" y="8733824"/>
            <a:ext cx="3048000" cy="107191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ysClr val="windowText" lastClr="000000"/>
                </a:solidFill>
              </a:rPr>
              <a:t>岩手大学の過去</a:t>
            </a:r>
            <a:r>
              <a:rPr kumimoji="1" lang="en-US" altLang="ja-JP" sz="1200" dirty="0">
                <a:solidFill>
                  <a:sysClr val="windowText" lastClr="000000"/>
                </a:solidFill>
              </a:rPr>
              <a:t>3</a:t>
            </a:r>
            <a:r>
              <a:rPr kumimoji="1" lang="ja-JP" altLang="en-US" sz="1200" dirty="0">
                <a:solidFill>
                  <a:sysClr val="windowText" lastClr="000000"/>
                </a:solidFill>
              </a:rPr>
              <a:t>年間の採用実績</a:t>
            </a:r>
            <a:endParaRPr kumimoji="1" lang="en-US" altLang="ja-JP" sz="1200" dirty="0">
              <a:solidFill>
                <a:sysClr val="windowText" lastClr="000000"/>
              </a:solidFill>
            </a:endParaRPr>
          </a:p>
          <a:p>
            <a:pPr algn="ctr"/>
            <a:r>
              <a:rPr kumimoji="1" lang="en-US" altLang="ja-JP" sz="600" dirty="0">
                <a:solidFill>
                  <a:sysClr val="windowText" lastClr="000000"/>
                </a:solidFill>
              </a:rPr>
              <a:t> </a:t>
            </a:r>
            <a:endParaRPr kumimoji="1" lang="ja-JP" altLang="en-US" sz="600" dirty="0">
              <a:solidFill>
                <a:sysClr val="windowText" lastClr="000000"/>
              </a:solidFill>
            </a:endParaRPr>
          </a:p>
          <a:p>
            <a:pPr algn="ctr"/>
            <a:r>
              <a:rPr kumimoji="1" lang="ja-JP" altLang="en-US" sz="1200" dirty="0">
                <a:solidFill>
                  <a:sysClr val="windowText" lastClr="000000"/>
                </a:solidFill>
              </a:rPr>
              <a:t>年度 </a:t>
            </a:r>
            <a:r>
              <a:rPr kumimoji="1" lang="en-US" altLang="ja-JP" sz="1200" dirty="0">
                <a:solidFill>
                  <a:sysClr val="windowText" lastClr="000000"/>
                </a:solidFill>
              </a:rPr>
              <a:t>/ </a:t>
            </a:r>
            <a:r>
              <a:rPr kumimoji="1" lang="ja-JP" altLang="en-US" sz="1200" dirty="0">
                <a:solidFill>
                  <a:sysClr val="windowText" lastClr="000000"/>
                </a:solidFill>
              </a:rPr>
              <a:t>申請者 </a:t>
            </a:r>
            <a:r>
              <a:rPr kumimoji="1" lang="en-US" altLang="ja-JP" sz="1200" dirty="0">
                <a:solidFill>
                  <a:sysClr val="windowText" lastClr="000000"/>
                </a:solidFill>
              </a:rPr>
              <a:t>/ </a:t>
            </a:r>
            <a:r>
              <a:rPr kumimoji="1" lang="ja-JP" altLang="en-US" sz="1200" dirty="0">
                <a:solidFill>
                  <a:sysClr val="windowText" lastClr="000000"/>
                </a:solidFill>
              </a:rPr>
              <a:t>採用者</a:t>
            </a:r>
          </a:p>
          <a:p>
            <a:pPr algn="ctr"/>
            <a:r>
              <a:rPr kumimoji="1" lang="en-US" altLang="ja-JP" sz="1200" dirty="0">
                <a:solidFill>
                  <a:sysClr val="windowText" lastClr="000000"/>
                </a:solidFill>
              </a:rPr>
              <a:t>2023</a:t>
            </a:r>
            <a:r>
              <a:rPr kumimoji="1" lang="ja-JP" altLang="en-US" sz="1200" dirty="0">
                <a:solidFill>
                  <a:sysClr val="windowText" lastClr="000000"/>
                </a:solidFill>
              </a:rPr>
              <a:t>年　</a:t>
            </a:r>
            <a:r>
              <a:rPr kumimoji="1" lang="en-US" altLang="ja-JP" sz="1200" dirty="0">
                <a:solidFill>
                  <a:sysClr val="windowText" lastClr="000000"/>
                </a:solidFill>
              </a:rPr>
              <a:t>1</a:t>
            </a:r>
            <a:r>
              <a:rPr kumimoji="1" lang="ja-JP" altLang="en-US" sz="1200" dirty="0">
                <a:solidFill>
                  <a:sysClr val="windowText" lastClr="000000"/>
                </a:solidFill>
              </a:rPr>
              <a:t>名 </a:t>
            </a:r>
            <a:r>
              <a:rPr kumimoji="1" lang="en-US" altLang="ja-JP" sz="1200" dirty="0">
                <a:solidFill>
                  <a:sysClr val="windowText" lastClr="000000"/>
                </a:solidFill>
              </a:rPr>
              <a:t>/ 0</a:t>
            </a:r>
            <a:r>
              <a:rPr kumimoji="1" lang="ja-JP" altLang="en-US" sz="1200" dirty="0">
                <a:solidFill>
                  <a:sysClr val="windowText" lastClr="000000"/>
                </a:solidFill>
              </a:rPr>
              <a:t>名</a:t>
            </a:r>
            <a:endParaRPr kumimoji="1" lang="en-US" altLang="ja-JP" sz="1200" dirty="0">
              <a:solidFill>
                <a:sysClr val="windowText" lastClr="000000"/>
              </a:solidFill>
            </a:endParaRPr>
          </a:p>
          <a:p>
            <a:pPr algn="ctr"/>
            <a:r>
              <a:rPr kumimoji="1" lang="en-US" altLang="ja-JP" sz="1200" dirty="0">
                <a:solidFill>
                  <a:sysClr val="windowText" lastClr="000000"/>
                </a:solidFill>
              </a:rPr>
              <a:t>2024</a:t>
            </a:r>
            <a:r>
              <a:rPr kumimoji="1" lang="ja-JP" altLang="en-US" sz="1200" dirty="0">
                <a:solidFill>
                  <a:sysClr val="windowText" lastClr="000000"/>
                </a:solidFill>
              </a:rPr>
              <a:t>年　</a:t>
            </a:r>
            <a:r>
              <a:rPr kumimoji="1" lang="en-US" altLang="ja-JP" sz="1200" dirty="0">
                <a:solidFill>
                  <a:sysClr val="windowText" lastClr="000000"/>
                </a:solidFill>
              </a:rPr>
              <a:t>1</a:t>
            </a:r>
            <a:r>
              <a:rPr kumimoji="1" lang="ja-JP" altLang="en-US" sz="1200" dirty="0">
                <a:solidFill>
                  <a:sysClr val="windowText" lastClr="000000"/>
                </a:solidFill>
              </a:rPr>
              <a:t>名 </a:t>
            </a:r>
            <a:r>
              <a:rPr kumimoji="1" lang="en-US" altLang="ja-JP" sz="1200" dirty="0">
                <a:solidFill>
                  <a:sysClr val="windowText" lastClr="000000"/>
                </a:solidFill>
              </a:rPr>
              <a:t>/ 0</a:t>
            </a:r>
            <a:r>
              <a:rPr kumimoji="1" lang="ja-JP" altLang="en-US" sz="1200" dirty="0">
                <a:solidFill>
                  <a:sysClr val="windowText" lastClr="000000"/>
                </a:solidFill>
              </a:rPr>
              <a:t>名</a:t>
            </a:r>
            <a:endParaRPr kumimoji="1" lang="en-US" altLang="ja-JP" sz="1200" dirty="0">
              <a:solidFill>
                <a:sysClr val="windowText" lastClr="000000"/>
              </a:solidFill>
            </a:endParaRPr>
          </a:p>
          <a:p>
            <a:pPr algn="ctr"/>
            <a:r>
              <a:rPr kumimoji="1" lang="en-US" altLang="ja-JP" sz="1200" dirty="0">
                <a:solidFill>
                  <a:sysClr val="windowText" lastClr="000000"/>
                </a:solidFill>
              </a:rPr>
              <a:t>2025</a:t>
            </a:r>
            <a:r>
              <a:rPr kumimoji="1" lang="ja-JP" altLang="en-US" sz="1200" dirty="0">
                <a:solidFill>
                  <a:sysClr val="windowText" lastClr="000000"/>
                </a:solidFill>
              </a:rPr>
              <a:t>年　</a:t>
            </a:r>
            <a:r>
              <a:rPr kumimoji="1" lang="en-US" altLang="ja-JP" sz="1200" dirty="0">
                <a:solidFill>
                  <a:sysClr val="windowText" lastClr="000000"/>
                </a:solidFill>
              </a:rPr>
              <a:t>1</a:t>
            </a:r>
            <a:r>
              <a:rPr kumimoji="1" lang="ja-JP" altLang="en-US" sz="1200" dirty="0">
                <a:solidFill>
                  <a:sysClr val="windowText" lastClr="000000"/>
                </a:solidFill>
              </a:rPr>
              <a:t>名 </a:t>
            </a:r>
            <a:r>
              <a:rPr kumimoji="1" lang="en-US" altLang="ja-JP" sz="1200" dirty="0">
                <a:solidFill>
                  <a:sysClr val="windowText" lastClr="000000"/>
                </a:solidFill>
              </a:rPr>
              <a:t>/ 0</a:t>
            </a:r>
            <a:r>
              <a:rPr kumimoji="1" lang="ja-JP" altLang="en-US" sz="1200" dirty="0">
                <a:solidFill>
                  <a:sysClr val="windowText" lastClr="000000"/>
                </a:solidFill>
              </a:rPr>
              <a:t>名　</a:t>
            </a:r>
          </a:p>
        </p:txBody>
      </p:sp>
      <p:sp>
        <p:nvSpPr>
          <p:cNvPr id="3" name="正方形/長方形 2"/>
          <p:cNvSpPr/>
          <p:nvPr/>
        </p:nvSpPr>
        <p:spPr>
          <a:xfrm>
            <a:off x="0" y="0"/>
            <a:ext cx="6858000" cy="1207777"/>
          </a:xfrm>
          <a:prstGeom prst="rect">
            <a:avLst/>
          </a:prstGeom>
          <a:solidFill>
            <a:srgbClr val="00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2171" y="4884"/>
            <a:ext cx="6858000" cy="1202893"/>
          </a:xfrm>
          <a:prstGeom prst="rect">
            <a:avLst/>
          </a:prstGeom>
          <a:noFill/>
        </p:spPr>
        <p:txBody>
          <a:bodyPr wrap="square" rtlCol="0">
            <a:spAutoFit/>
          </a:bodyPr>
          <a:lstStyle/>
          <a:p>
            <a:pPr algn="ctr"/>
            <a:r>
              <a:rPr kumimoji="1" lang="en-US" altLang="zh-CN" sz="2400" b="1" dirty="0">
                <a:solidFill>
                  <a:srgbClr val="FFFF00"/>
                </a:solidFill>
                <a:effectLst>
                  <a:outerShdw blurRad="38100" dist="38100" dir="2700000" algn="tl">
                    <a:srgbClr val="000000">
                      <a:alpha val="43137"/>
                    </a:srgbClr>
                  </a:outerShdw>
                </a:effectLst>
                <a:latin typeface="HGSｺﾞｼｯｸM" panose="020B0600000000000000" pitchFamily="50" charset="-128"/>
                <a:ea typeface="HGSｺﾞｼｯｸM" panose="020B0600000000000000" pitchFamily="50" charset="-128"/>
              </a:rPr>
              <a:t>2026/10 &amp; 2027/4</a:t>
            </a:r>
            <a:endParaRPr kumimoji="1" lang="en-US" altLang="ja-JP" sz="2400" b="1" dirty="0">
              <a:solidFill>
                <a:srgbClr val="FFFF00"/>
              </a:solidFill>
              <a:effectLst>
                <a:outerShdw blurRad="38100" dist="38100" dir="2700000" algn="tl">
                  <a:srgbClr val="000000">
                    <a:alpha val="43137"/>
                  </a:srgbClr>
                </a:outerShdw>
              </a:effectLst>
              <a:latin typeface="HGSｺﾞｼｯｸM" panose="020B0600000000000000" pitchFamily="50" charset="-128"/>
              <a:ea typeface="HGSｺﾞｼｯｸM" panose="020B0600000000000000" pitchFamily="50" charset="-128"/>
            </a:endParaRPr>
          </a:p>
          <a:p>
            <a:pPr algn="ctr"/>
            <a:r>
              <a:rPr kumimoji="1" lang="ja-JP" altLang="en-US" sz="2400" b="1" dirty="0">
                <a:solidFill>
                  <a:srgbClr val="FFFF00"/>
                </a:solidFill>
                <a:effectLst>
                  <a:outerShdw blurRad="38100" dist="38100" dir="2700000" algn="tl">
                    <a:srgbClr val="000000">
                      <a:alpha val="43137"/>
                    </a:srgbClr>
                  </a:outerShdw>
                </a:effectLst>
                <a:latin typeface="HGSｺﾞｼｯｸM" panose="020B0600000000000000" pitchFamily="50" charset="-128"/>
                <a:ea typeface="HGSｺﾞｼｯｸM" panose="020B0600000000000000" pitchFamily="50" charset="-128"/>
              </a:rPr>
              <a:t>佐藤陽国際奨学財団奨学生募集</a:t>
            </a:r>
            <a:endParaRPr kumimoji="1" lang="en-US" altLang="ja-JP" sz="2400" b="1" dirty="0">
              <a:solidFill>
                <a:srgbClr val="FFFF00"/>
              </a:solidFill>
              <a:effectLst>
                <a:outerShdw blurRad="38100" dist="38100" dir="2700000" algn="tl">
                  <a:srgbClr val="000000">
                    <a:alpha val="43137"/>
                  </a:srgbClr>
                </a:outerShdw>
              </a:effectLst>
              <a:latin typeface="HGSｺﾞｼｯｸM" panose="020B0600000000000000" pitchFamily="50" charset="-128"/>
              <a:ea typeface="HGSｺﾞｼｯｸM" panose="020B0600000000000000" pitchFamily="50" charset="-128"/>
            </a:endParaRPr>
          </a:p>
          <a:p>
            <a:pPr algn="ctr"/>
            <a:r>
              <a:rPr kumimoji="1" lang="en-US" altLang="ja-JP" sz="2400" b="1" dirty="0">
                <a:solidFill>
                  <a:srgbClr val="FFFF00"/>
                </a:solidFill>
                <a:effectLst>
                  <a:outerShdw blurRad="38100" dist="38100" dir="2700000" algn="tl">
                    <a:srgbClr val="000000">
                      <a:alpha val="43137"/>
                    </a:srgbClr>
                  </a:outerShdw>
                </a:effectLst>
                <a:latin typeface="HGSｺﾞｼｯｸM" panose="020B0600000000000000" pitchFamily="50" charset="-128"/>
                <a:ea typeface="HGSｺﾞｼｯｸM" panose="020B0600000000000000" pitchFamily="50" charset="-128"/>
              </a:rPr>
              <a:t>Sato </a:t>
            </a:r>
            <a:r>
              <a:rPr kumimoji="1" lang="en-US" altLang="ja-JP" sz="2400" b="1" dirty="0" err="1">
                <a:solidFill>
                  <a:srgbClr val="FFFF00"/>
                </a:solidFill>
                <a:effectLst>
                  <a:outerShdw blurRad="38100" dist="38100" dir="2700000" algn="tl">
                    <a:srgbClr val="000000">
                      <a:alpha val="43137"/>
                    </a:srgbClr>
                  </a:outerShdw>
                </a:effectLst>
                <a:latin typeface="HGSｺﾞｼｯｸM" panose="020B0600000000000000" pitchFamily="50" charset="-128"/>
                <a:ea typeface="HGSｺﾞｼｯｸM" panose="020B0600000000000000" pitchFamily="50" charset="-128"/>
              </a:rPr>
              <a:t>Yo</a:t>
            </a:r>
            <a:r>
              <a:rPr kumimoji="1" lang="en-US" altLang="ja-JP" sz="2400" b="1" dirty="0">
                <a:solidFill>
                  <a:srgbClr val="FFFF00"/>
                </a:solidFill>
                <a:effectLst>
                  <a:outerShdw blurRad="38100" dist="38100" dir="2700000" algn="tl">
                    <a:srgbClr val="000000">
                      <a:alpha val="43137"/>
                    </a:srgbClr>
                  </a:outerShdw>
                </a:effectLst>
                <a:latin typeface="HGSｺﾞｼｯｸM" panose="020B0600000000000000" pitchFamily="50" charset="-128"/>
                <a:ea typeface="HGSｺﾞｼｯｸM" panose="020B0600000000000000" pitchFamily="50" charset="-128"/>
              </a:rPr>
              <a:t> International Scholarship Foundation</a:t>
            </a:r>
            <a:endParaRPr kumimoji="1" lang="ja-JP" altLang="en-US" sz="2400" b="1" dirty="0">
              <a:solidFill>
                <a:srgbClr val="FFFF00"/>
              </a:solidFill>
              <a:effectLst>
                <a:outerShdw blurRad="38100" dist="38100" dir="2700000" algn="tl">
                  <a:srgbClr val="000000">
                    <a:alpha val="43137"/>
                  </a:srgbClr>
                </a:outerShdw>
              </a:effectLst>
              <a:latin typeface="HGSｺﾞｼｯｸM" panose="020B0600000000000000" pitchFamily="50" charset="-128"/>
              <a:ea typeface="HGSｺﾞｼｯｸM" panose="020B06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4096158253"/>
              </p:ext>
            </p:extLst>
          </p:nvPr>
        </p:nvGraphicFramePr>
        <p:xfrm>
          <a:off x="209550" y="6781800"/>
          <a:ext cx="6464300" cy="1562432"/>
        </p:xfrm>
        <a:graphic>
          <a:graphicData uri="http://schemas.openxmlformats.org/drawingml/2006/table">
            <a:tbl>
              <a:tblPr firstRow="1" firstCol="1" bandRow="1">
                <a:tableStyleId>{5C22544A-7EE6-4342-B048-85BDC9FD1C3A}</a:tableStyleId>
              </a:tblPr>
              <a:tblGrid>
                <a:gridCol w="500313">
                  <a:extLst>
                    <a:ext uri="{9D8B030D-6E8A-4147-A177-3AD203B41FA5}">
                      <a16:colId xmlns:a16="http://schemas.microsoft.com/office/drawing/2014/main" val="4034431138"/>
                    </a:ext>
                  </a:extLst>
                </a:gridCol>
                <a:gridCol w="1925053">
                  <a:extLst>
                    <a:ext uri="{9D8B030D-6E8A-4147-A177-3AD203B41FA5}">
                      <a16:colId xmlns:a16="http://schemas.microsoft.com/office/drawing/2014/main" val="1690659026"/>
                    </a:ext>
                  </a:extLst>
                </a:gridCol>
                <a:gridCol w="1973179">
                  <a:extLst>
                    <a:ext uri="{9D8B030D-6E8A-4147-A177-3AD203B41FA5}">
                      <a16:colId xmlns:a16="http://schemas.microsoft.com/office/drawing/2014/main" val="4043647341"/>
                    </a:ext>
                  </a:extLst>
                </a:gridCol>
                <a:gridCol w="2065755">
                  <a:extLst>
                    <a:ext uri="{9D8B030D-6E8A-4147-A177-3AD203B41FA5}">
                      <a16:colId xmlns:a16="http://schemas.microsoft.com/office/drawing/2014/main" val="3855904606"/>
                    </a:ext>
                  </a:extLst>
                </a:gridCol>
              </a:tblGrid>
              <a:tr h="390608">
                <a:tc>
                  <a:txBody>
                    <a:bodyPr/>
                    <a:lstStyle/>
                    <a:p>
                      <a:pPr algn="ctr">
                        <a:spcAft>
                          <a:spcPts val="0"/>
                        </a:spcAft>
                      </a:pPr>
                      <a:r>
                        <a:rPr lang="ja-JP" altLang="en-US" sz="1400" b="1" kern="100" dirty="0">
                          <a:effectLst/>
                          <a:latin typeface="+mn-ea"/>
                          <a:ea typeface="+mn-ea"/>
                          <a:cs typeface="Times New Roman" panose="02020603050405020304" pitchFamily="18" charset="0"/>
                        </a:rPr>
                        <a:t>手順</a:t>
                      </a:r>
                      <a:endParaRPr lang="ja-JP" sz="1400" b="1" kern="100" dirty="0">
                        <a:effectLst/>
                        <a:latin typeface="+mn-ea"/>
                        <a:ea typeface="+mn-ea"/>
                        <a:cs typeface="Times New Roman" panose="02020603050405020304" pitchFamily="18" charset="0"/>
                      </a:endParaRPr>
                    </a:p>
                  </a:txBody>
                  <a:tcPr marL="61734" marR="61734" marT="0" marB="0" anchor="ctr"/>
                </a:tc>
                <a:tc>
                  <a:txBody>
                    <a:bodyPr/>
                    <a:lstStyle/>
                    <a:p>
                      <a:pPr algn="ctr">
                        <a:spcAft>
                          <a:spcPts val="0"/>
                        </a:spcAft>
                      </a:pPr>
                      <a:r>
                        <a:rPr lang="ja-JP" sz="1400" b="1" kern="100" dirty="0">
                          <a:effectLst/>
                        </a:rPr>
                        <a:t>内容</a:t>
                      </a:r>
                      <a:endParaRPr lang="ja-JP" sz="1400" b="1"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1734" marR="61734" marT="0" marB="0" anchor="ctr"/>
                </a:tc>
                <a:tc>
                  <a:txBody>
                    <a:bodyPr/>
                    <a:lstStyle/>
                    <a:p>
                      <a:pPr algn="ctr">
                        <a:spcAft>
                          <a:spcPts val="0"/>
                        </a:spcAft>
                      </a:pPr>
                      <a:r>
                        <a:rPr lang="ja-JP" sz="1400" b="1" kern="100" dirty="0">
                          <a:solidFill>
                            <a:schemeClr val="bg1"/>
                          </a:solidFill>
                          <a:effectLst/>
                        </a:rPr>
                        <a:t>在学生</a:t>
                      </a:r>
                      <a:endParaRPr lang="ja-JP" sz="1400" b="1" kern="100"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1734" marR="61734" marT="0" marB="0" anchor="ctr"/>
                </a:tc>
                <a:tc>
                  <a:txBody>
                    <a:bodyPr/>
                    <a:lstStyle/>
                    <a:p>
                      <a:pPr algn="ctr">
                        <a:spcAft>
                          <a:spcPts val="0"/>
                        </a:spcAft>
                      </a:pPr>
                      <a:r>
                        <a:rPr lang="en-US" sz="1200" b="1" kern="100" dirty="0">
                          <a:effectLst/>
                        </a:rPr>
                        <a:t>2026</a:t>
                      </a:r>
                      <a:r>
                        <a:rPr lang="ja-JP" sz="1200" b="1" kern="100" dirty="0">
                          <a:effectLst/>
                        </a:rPr>
                        <a:t>年</a:t>
                      </a:r>
                      <a:r>
                        <a:rPr lang="en-US" sz="1200" b="1" kern="100" dirty="0">
                          <a:effectLst/>
                        </a:rPr>
                        <a:t>10</a:t>
                      </a:r>
                      <a:r>
                        <a:rPr lang="ja-JP" sz="1200" b="1" kern="100" dirty="0">
                          <a:effectLst/>
                        </a:rPr>
                        <a:t>月および</a:t>
                      </a:r>
                    </a:p>
                    <a:p>
                      <a:pPr algn="ctr">
                        <a:spcAft>
                          <a:spcPts val="0"/>
                        </a:spcAft>
                      </a:pPr>
                      <a:r>
                        <a:rPr lang="en-US" sz="1200" b="1" kern="100" dirty="0">
                          <a:effectLst/>
                        </a:rPr>
                        <a:t>2027</a:t>
                      </a:r>
                      <a:r>
                        <a:rPr lang="ja-JP" sz="1200" b="1" kern="100" dirty="0">
                          <a:effectLst/>
                        </a:rPr>
                        <a:t>年</a:t>
                      </a:r>
                      <a:r>
                        <a:rPr lang="en-US" altLang="ja-JP" sz="1200" b="1" kern="100" dirty="0">
                          <a:effectLst/>
                        </a:rPr>
                        <a:t>4</a:t>
                      </a:r>
                      <a:r>
                        <a:rPr lang="ja-JP" sz="1200" b="1" kern="100" dirty="0">
                          <a:effectLst/>
                        </a:rPr>
                        <a:t>月の新入生</a:t>
                      </a:r>
                      <a:endParaRPr lang="ja-JP" sz="1200" b="1"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1734" marR="61734" marT="0" marB="0" anchor="ctr"/>
                </a:tc>
                <a:extLst>
                  <a:ext uri="{0D108BD9-81ED-4DB2-BD59-A6C34878D82A}">
                    <a16:rowId xmlns:a16="http://schemas.microsoft.com/office/drawing/2014/main" val="3024572054"/>
                  </a:ext>
                </a:extLst>
              </a:tr>
              <a:tr h="390608">
                <a:tc>
                  <a:txBody>
                    <a:bodyPr/>
                    <a:lstStyle/>
                    <a:p>
                      <a:pPr algn="ctr">
                        <a:spcAft>
                          <a:spcPts val="0"/>
                        </a:spcAft>
                      </a:pPr>
                      <a:r>
                        <a:rPr lang="en-US" altLang="ja-JP" sz="1200" b="0" kern="100" dirty="0">
                          <a:effectLst/>
                          <a:latin typeface="+mn-ea"/>
                          <a:ea typeface="+mn-ea"/>
                          <a:cs typeface="Times New Roman" panose="02020603050405020304" pitchFamily="18" charset="0"/>
                        </a:rPr>
                        <a:t>1</a:t>
                      </a:r>
                      <a:endParaRPr lang="ja-JP" sz="1200" b="0" kern="100" dirty="0">
                        <a:effectLst/>
                        <a:latin typeface="+mn-ea"/>
                        <a:ea typeface="+mn-ea"/>
                        <a:cs typeface="Times New Roman" panose="02020603050405020304" pitchFamily="18" charset="0"/>
                      </a:endParaRPr>
                    </a:p>
                  </a:txBody>
                  <a:tcPr marL="61734" marR="61734" marT="0" marB="0" anchor="ctr"/>
                </a:tc>
                <a:tc>
                  <a:txBody>
                    <a:bodyPr/>
                    <a:lstStyle/>
                    <a:p>
                      <a:pPr algn="ctr">
                        <a:spcAft>
                          <a:spcPts val="0"/>
                        </a:spcAft>
                      </a:pPr>
                      <a:r>
                        <a:rPr lang="ja-JP" sz="1200" b="0" kern="100" dirty="0">
                          <a:solidFill>
                            <a:schemeClr val="bg1"/>
                          </a:solidFill>
                          <a:effectLst/>
                        </a:rPr>
                        <a:t>管理番号の取得</a:t>
                      </a:r>
                      <a:endParaRPr lang="en-US" altLang="ja-JP" sz="1200" b="0" kern="100" dirty="0">
                        <a:solidFill>
                          <a:schemeClr val="bg1"/>
                        </a:solidFill>
                        <a:effectLst/>
                      </a:endParaRPr>
                    </a:p>
                    <a:p>
                      <a:pPr algn="ctr">
                        <a:spcAft>
                          <a:spcPts val="0"/>
                        </a:spcAft>
                      </a:pPr>
                      <a:r>
                        <a:rPr lang="ja-JP" sz="1200" b="0" kern="100" dirty="0">
                          <a:solidFill>
                            <a:schemeClr val="bg1"/>
                          </a:solidFill>
                          <a:effectLst/>
                        </a:rPr>
                        <a:t>（国際課</a:t>
                      </a:r>
                      <a:r>
                        <a:rPr lang="ja-JP" altLang="en-US" sz="1200" b="0" kern="100" dirty="0">
                          <a:solidFill>
                            <a:schemeClr val="bg1"/>
                          </a:solidFill>
                          <a:effectLst/>
                        </a:rPr>
                        <a:t>にメール</a:t>
                      </a:r>
                      <a:r>
                        <a:rPr lang="ja-JP" sz="1200" b="0" kern="100" dirty="0">
                          <a:solidFill>
                            <a:schemeClr val="bg1"/>
                          </a:solidFill>
                          <a:effectLst/>
                        </a:rPr>
                        <a:t>）</a:t>
                      </a:r>
                      <a:endParaRPr lang="ja-JP" sz="1200" b="0" kern="100"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1734" marR="61734" marT="0" marB="0" anchor="ctr">
                    <a:solidFill>
                      <a:srgbClr val="5B9BD5"/>
                    </a:solidFill>
                  </a:tcPr>
                </a:tc>
                <a:tc gridSpan="2">
                  <a:txBody>
                    <a:bodyPr/>
                    <a:lstStyle/>
                    <a:p>
                      <a:pPr algn="ctr">
                        <a:spcAft>
                          <a:spcPts val="0"/>
                        </a:spcAft>
                      </a:pPr>
                      <a:r>
                        <a:rPr lang="en-US" sz="1200" kern="100" dirty="0">
                          <a:effectLst/>
                        </a:rPr>
                        <a:t>2026</a:t>
                      </a:r>
                      <a:r>
                        <a:rPr lang="ja-JP" altLang="en-US" sz="1200" kern="100" dirty="0">
                          <a:effectLst/>
                        </a:rPr>
                        <a:t>年</a:t>
                      </a:r>
                      <a:r>
                        <a:rPr lang="en-US" altLang="ja-JP" sz="1200" kern="100" dirty="0">
                          <a:effectLst/>
                        </a:rPr>
                        <a:t>7</a:t>
                      </a:r>
                      <a:r>
                        <a:rPr lang="ja-JP" altLang="en-US" sz="1200" kern="100" dirty="0">
                          <a:effectLst/>
                        </a:rPr>
                        <a:t>月</a:t>
                      </a:r>
                      <a:r>
                        <a:rPr lang="en-US" altLang="ja-JP" sz="1200" kern="100" dirty="0">
                          <a:effectLst/>
                        </a:rPr>
                        <a:t>31</a:t>
                      </a:r>
                      <a:r>
                        <a:rPr lang="ja-JP" altLang="en-US" sz="1200" kern="100" dirty="0">
                          <a:effectLst/>
                        </a:rPr>
                        <a:t>日（金）</a:t>
                      </a:r>
                      <a:r>
                        <a:rPr lang="en-US" sz="1200" kern="100" dirty="0">
                          <a:effectLst/>
                        </a:rPr>
                        <a:t>17</a:t>
                      </a:r>
                      <a:r>
                        <a:rPr lang="ja-JP" altLang="en-US" sz="1200" kern="100" dirty="0">
                          <a:effectLst/>
                        </a:rPr>
                        <a:t>時</a:t>
                      </a:r>
                      <a:endParaRPr lang="ja-JP" altLang="en-US"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1734" marR="61734" marT="0" marB="0" anchor="ctr"/>
                </a:tc>
                <a:tc hMerge="1">
                  <a:txBody>
                    <a:bodyPr/>
                    <a:lstStyle/>
                    <a:p>
                      <a:pPr algn="just">
                        <a:spcAft>
                          <a:spcPts val="0"/>
                        </a:spcAft>
                      </a:pPr>
                      <a:r>
                        <a:rPr lang="en-US" sz="1200" kern="100" dirty="0">
                          <a:effectLst/>
                        </a:rPr>
                        <a:t>2025</a:t>
                      </a:r>
                      <a:r>
                        <a:rPr lang="ja-JP" sz="1200" kern="100" dirty="0">
                          <a:effectLst/>
                        </a:rPr>
                        <a:t>年</a:t>
                      </a:r>
                      <a:r>
                        <a:rPr lang="en-US" sz="1200" kern="100" dirty="0">
                          <a:effectLst/>
                        </a:rPr>
                        <a:t>8</a:t>
                      </a:r>
                      <a:r>
                        <a:rPr lang="ja-JP" sz="1200" kern="100" dirty="0">
                          <a:effectLst/>
                        </a:rPr>
                        <a:t>月</a:t>
                      </a:r>
                      <a:r>
                        <a:rPr lang="en-US" altLang="ja-JP" sz="1200" kern="100" dirty="0">
                          <a:effectLst/>
                        </a:rPr>
                        <a:t>1</a:t>
                      </a:r>
                      <a:r>
                        <a:rPr lang="ja-JP" sz="1200" kern="100" dirty="0">
                          <a:effectLst/>
                        </a:rPr>
                        <a:t>日（</a:t>
                      </a:r>
                      <a:r>
                        <a:rPr lang="ja-JP" altLang="en-US" sz="1200" kern="100" dirty="0">
                          <a:effectLst/>
                        </a:rPr>
                        <a:t>金</a:t>
                      </a:r>
                      <a:r>
                        <a:rPr lang="ja-JP" sz="1200" kern="100" dirty="0">
                          <a:effectLst/>
                        </a:rPr>
                        <a:t>）</a:t>
                      </a:r>
                      <a:r>
                        <a:rPr lang="en-US" sz="1200" kern="100" dirty="0">
                          <a:effectLst/>
                        </a:rPr>
                        <a:t>17</a:t>
                      </a:r>
                      <a:r>
                        <a:rPr lang="ja-JP" sz="1200" kern="100" dirty="0">
                          <a:effectLst/>
                        </a:rPr>
                        <a:t>時</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1734" marR="61734" marT="0" marB="0" anchor="ctr"/>
                </a:tc>
                <a:extLst>
                  <a:ext uri="{0D108BD9-81ED-4DB2-BD59-A6C34878D82A}">
                    <a16:rowId xmlns:a16="http://schemas.microsoft.com/office/drawing/2014/main" val="1162263686"/>
                  </a:ext>
                </a:extLst>
              </a:tr>
              <a:tr h="390608">
                <a:tc>
                  <a:txBody>
                    <a:bodyPr/>
                    <a:lstStyle/>
                    <a:p>
                      <a:pPr algn="ctr">
                        <a:spcAft>
                          <a:spcPts val="0"/>
                        </a:spcAft>
                      </a:pPr>
                      <a:r>
                        <a:rPr lang="en-US" altLang="ja-JP" sz="1200" b="0" kern="100" dirty="0">
                          <a:effectLst/>
                          <a:latin typeface="+mn-ea"/>
                          <a:ea typeface="+mn-ea"/>
                          <a:cs typeface="Times New Roman" panose="02020603050405020304" pitchFamily="18" charset="0"/>
                        </a:rPr>
                        <a:t>2</a:t>
                      </a:r>
                      <a:endParaRPr lang="ja-JP" sz="1200" b="0" kern="100" dirty="0">
                        <a:effectLst/>
                        <a:latin typeface="+mn-ea"/>
                        <a:ea typeface="+mn-ea"/>
                        <a:cs typeface="Times New Roman" panose="02020603050405020304" pitchFamily="18" charset="0"/>
                      </a:endParaRPr>
                    </a:p>
                  </a:txBody>
                  <a:tcPr marL="61734" marR="61734" marT="0" marB="0" anchor="ctr"/>
                </a:tc>
                <a:tc>
                  <a:txBody>
                    <a:bodyPr/>
                    <a:lstStyle/>
                    <a:p>
                      <a:pPr algn="ctr">
                        <a:spcAft>
                          <a:spcPts val="0"/>
                        </a:spcAft>
                      </a:pPr>
                      <a:r>
                        <a:rPr lang="ja-JP" sz="1200" b="0" kern="100" dirty="0">
                          <a:solidFill>
                            <a:schemeClr val="bg1"/>
                          </a:solidFill>
                          <a:effectLst/>
                        </a:rPr>
                        <a:t>ＨＰフォーム入力送信</a:t>
                      </a:r>
                    </a:p>
                    <a:p>
                      <a:pPr algn="ctr">
                        <a:spcAft>
                          <a:spcPts val="0"/>
                        </a:spcAft>
                      </a:pPr>
                      <a:r>
                        <a:rPr lang="ja-JP" sz="1200" b="0" kern="100" dirty="0">
                          <a:solidFill>
                            <a:schemeClr val="bg1"/>
                          </a:solidFill>
                          <a:effectLst/>
                        </a:rPr>
                        <a:t>（自分で送信）</a:t>
                      </a:r>
                      <a:endParaRPr lang="ja-JP" sz="1200" b="0" kern="100"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1734" marR="61734" marT="0" marB="0" anchor="ctr">
                    <a:solidFill>
                      <a:srgbClr val="5B9BD5"/>
                    </a:solidFill>
                  </a:tcPr>
                </a:tc>
                <a:tc gridSpan="2">
                  <a:txBody>
                    <a:bodyPr/>
                    <a:lstStyle/>
                    <a:p>
                      <a:pPr algn="ctr">
                        <a:spcAft>
                          <a:spcPts val="0"/>
                        </a:spcAft>
                      </a:pPr>
                      <a:r>
                        <a:rPr lang="en-US" sz="1200" kern="100" dirty="0">
                          <a:effectLst/>
                        </a:rPr>
                        <a:t>2026</a:t>
                      </a:r>
                      <a:r>
                        <a:rPr lang="ja-JP" altLang="en-US" sz="1200" kern="100" dirty="0">
                          <a:effectLst/>
                        </a:rPr>
                        <a:t>年</a:t>
                      </a:r>
                      <a:r>
                        <a:rPr lang="en-US" sz="1200" kern="100" dirty="0">
                          <a:effectLst/>
                        </a:rPr>
                        <a:t>8</a:t>
                      </a:r>
                      <a:r>
                        <a:rPr lang="ja-JP" altLang="en-US" sz="1200" kern="100" dirty="0">
                          <a:effectLst/>
                        </a:rPr>
                        <a:t>月</a:t>
                      </a:r>
                      <a:r>
                        <a:rPr lang="en-US" altLang="ja-JP" sz="1200" kern="100" dirty="0">
                          <a:effectLst/>
                        </a:rPr>
                        <a:t>20</a:t>
                      </a:r>
                      <a:r>
                        <a:rPr lang="ja-JP" altLang="en-US" sz="1200" kern="100" dirty="0">
                          <a:effectLst/>
                        </a:rPr>
                        <a:t>日（木）正午</a:t>
                      </a:r>
                      <a:endParaRPr lang="ja-JP" altLang="en-US"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1734" marR="61734" marT="0" marB="0" anchor="ctr"/>
                </a:tc>
                <a:tc hMerge="1">
                  <a:txBody>
                    <a:bodyPr/>
                    <a:lstStyle/>
                    <a:p>
                      <a:pPr algn="ctr">
                        <a:spcAft>
                          <a:spcPts val="0"/>
                        </a:spcAft>
                      </a:pPr>
                      <a:r>
                        <a:rPr lang="en-US" sz="1200" kern="100" dirty="0">
                          <a:effectLst/>
                        </a:rPr>
                        <a:t>2024</a:t>
                      </a:r>
                      <a:r>
                        <a:rPr lang="ja-JP" sz="1200" kern="100" dirty="0">
                          <a:effectLst/>
                        </a:rPr>
                        <a:t>年</a:t>
                      </a:r>
                      <a:r>
                        <a:rPr lang="en-US" sz="1200" kern="100" dirty="0">
                          <a:effectLst/>
                        </a:rPr>
                        <a:t>8</a:t>
                      </a:r>
                      <a:r>
                        <a:rPr lang="ja-JP" sz="1200" kern="100" dirty="0">
                          <a:effectLst/>
                        </a:rPr>
                        <a:t>月</a:t>
                      </a:r>
                      <a:r>
                        <a:rPr lang="en-US" altLang="ja-JP" sz="1200" kern="100" dirty="0">
                          <a:effectLst/>
                        </a:rPr>
                        <a:t>20</a:t>
                      </a:r>
                      <a:r>
                        <a:rPr lang="ja-JP" sz="1200" kern="100" dirty="0">
                          <a:effectLst/>
                        </a:rPr>
                        <a:t>日（</a:t>
                      </a:r>
                      <a:r>
                        <a:rPr lang="ja-JP" altLang="en-US" sz="1200" kern="100" dirty="0">
                          <a:effectLst/>
                        </a:rPr>
                        <a:t>火</a:t>
                      </a:r>
                      <a:r>
                        <a:rPr lang="ja-JP" sz="1200" kern="100" dirty="0">
                          <a:effectLst/>
                        </a:rPr>
                        <a:t>）</a:t>
                      </a:r>
                      <a:r>
                        <a:rPr lang="ja-JP" altLang="en-US" sz="1200" kern="100" dirty="0">
                          <a:effectLst/>
                        </a:rPr>
                        <a:t>正午</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1734" marR="61734" marT="0" marB="0" anchor="ctr"/>
                </a:tc>
                <a:extLst>
                  <a:ext uri="{0D108BD9-81ED-4DB2-BD59-A6C34878D82A}">
                    <a16:rowId xmlns:a16="http://schemas.microsoft.com/office/drawing/2014/main" val="433244528"/>
                  </a:ext>
                </a:extLst>
              </a:tr>
              <a:tr h="390608">
                <a:tc>
                  <a:txBody>
                    <a:bodyPr/>
                    <a:lstStyle/>
                    <a:p>
                      <a:pPr algn="ctr">
                        <a:spcAft>
                          <a:spcPts val="0"/>
                        </a:spcAft>
                      </a:pPr>
                      <a:r>
                        <a:rPr lang="en-US" altLang="ja-JP" sz="1100" b="0" kern="100" dirty="0">
                          <a:effectLst/>
                          <a:latin typeface="+mn-ea"/>
                          <a:ea typeface="+mn-ea"/>
                          <a:cs typeface="Times New Roman" panose="02020603050405020304" pitchFamily="18" charset="0"/>
                        </a:rPr>
                        <a:t>3</a:t>
                      </a:r>
                      <a:endParaRPr lang="ja-JP" sz="1100" b="0" kern="100" dirty="0">
                        <a:effectLst/>
                        <a:latin typeface="+mn-ea"/>
                        <a:ea typeface="+mn-ea"/>
                        <a:cs typeface="Times New Roman" panose="02020603050405020304" pitchFamily="18" charset="0"/>
                      </a:endParaRPr>
                    </a:p>
                  </a:txBody>
                  <a:tcPr marL="61734" marR="61734" marT="0" marB="0" anchor="ctr"/>
                </a:tc>
                <a:tc>
                  <a:txBody>
                    <a:bodyPr/>
                    <a:lstStyle/>
                    <a:p>
                      <a:pPr algn="ctr">
                        <a:spcAft>
                          <a:spcPts val="0"/>
                        </a:spcAft>
                      </a:pPr>
                      <a:r>
                        <a:rPr lang="ja-JP" sz="1200" b="0" kern="100" dirty="0">
                          <a:solidFill>
                            <a:schemeClr val="bg1"/>
                          </a:solidFill>
                          <a:effectLst/>
                        </a:rPr>
                        <a:t>書類提出</a:t>
                      </a:r>
                      <a:r>
                        <a:rPr lang="ja-JP" altLang="en-US" sz="1200" b="0" kern="100" dirty="0">
                          <a:solidFill>
                            <a:schemeClr val="bg1"/>
                          </a:solidFill>
                          <a:effectLst/>
                        </a:rPr>
                        <a:t>（</a:t>
                      </a:r>
                      <a:r>
                        <a:rPr lang="en-US" altLang="ja-JP" sz="1200" b="0" kern="100" dirty="0">
                          <a:solidFill>
                            <a:schemeClr val="bg1"/>
                          </a:solidFill>
                          <a:effectLst/>
                        </a:rPr>
                        <a:t>PDF</a:t>
                      </a:r>
                      <a:r>
                        <a:rPr lang="ja-JP" altLang="en-US" sz="1200" b="0" kern="100" dirty="0">
                          <a:solidFill>
                            <a:schemeClr val="bg1"/>
                          </a:solidFill>
                          <a:effectLst/>
                        </a:rPr>
                        <a:t>）</a:t>
                      </a:r>
                      <a:endParaRPr lang="en-US" altLang="ja-JP" sz="1200" b="0" kern="100" dirty="0">
                        <a:solidFill>
                          <a:schemeClr val="bg1"/>
                        </a:solidFill>
                        <a:effectLst/>
                      </a:endParaRPr>
                    </a:p>
                    <a:p>
                      <a:pPr algn="ctr">
                        <a:spcAft>
                          <a:spcPts val="0"/>
                        </a:spcAft>
                      </a:pPr>
                      <a:r>
                        <a:rPr lang="ja-JP" altLang="en-US" sz="1100" b="0" kern="100" dirty="0">
                          <a:solidFill>
                            <a:schemeClr val="bg1"/>
                          </a:solidFill>
                          <a:effectLst/>
                        </a:rPr>
                        <a:t>（国際課へメールで提出）</a:t>
                      </a:r>
                      <a:endParaRPr lang="ja-JP" sz="1100" b="0" kern="100" dirty="0">
                        <a:solidFill>
                          <a:schemeClr val="bg1"/>
                        </a:solidFill>
                        <a:effectLst/>
                        <a:latin typeface="+mn-ea"/>
                        <a:ea typeface="+mn-ea"/>
                        <a:cs typeface="Times New Roman" panose="02020603050405020304" pitchFamily="18" charset="0"/>
                      </a:endParaRPr>
                    </a:p>
                  </a:txBody>
                  <a:tcPr marL="61734" marR="61734" marT="0" marB="0" anchor="ctr">
                    <a:solidFill>
                      <a:srgbClr val="5B9BD5"/>
                    </a:solidFill>
                  </a:tcPr>
                </a:tc>
                <a:tc>
                  <a:txBody>
                    <a:bodyPr/>
                    <a:lstStyle/>
                    <a:p>
                      <a:pPr algn="just">
                        <a:spcAft>
                          <a:spcPts val="0"/>
                        </a:spcAft>
                      </a:pPr>
                      <a:r>
                        <a:rPr lang="en-US" sz="1200" kern="100" dirty="0">
                          <a:solidFill>
                            <a:schemeClr val="tx1"/>
                          </a:solidFill>
                          <a:effectLst/>
                        </a:rPr>
                        <a:t>2026</a:t>
                      </a:r>
                      <a:r>
                        <a:rPr lang="ja-JP" sz="1200" kern="100" dirty="0">
                          <a:solidFill>
                            <a:schemeClr val="tx1"/>
                          </a:solidFill>
                          <a:effectLst/>
                        </a:rPr>
                        <a:t>年</a:t>
                      </a:r>
                      <a:r>
                        <a:rPr lang="en-US" altLang="ja-JP" sz="1200" kern="100" dirty="0">
                          <a:solidFill>
                            <a:schemeClr val="tx1"/>
                          </a:solidFill>
                          <a:effectLst/>
                        </a:rPr>
                        <a:t>8</a:t>
                      </a:r>
                      <a:r>
                        <a:rPr lang="ja-JP" sz="1200" kern="100" dirty="0">
                          <a:solidFill>
                            <a:schemeClr val="tx1"/>
                          </a:solidFill>
                          <a:effectLst/>
                        </a:rPr>
                        <a:t>月</a:t>
                      </a:r>
                      <a:r>
                        <a:rPr lang="en-US" altLang="ja-JP" sz="1200" kern="100" dirty="0">
                          <a:solidFill>
                            <a:schemeClr val="tx1"/>
                          </a:solidFill>
                          <a:effectLst/>
                        </a:rPr>
                        <a:t>20</a:t>
                      </a:r>
                      <a:r>
                        <a:rPr lang="ja-JP" sz="1200" kern="100" dirty="0">
                          <a:solidFill>
                            <a:schemeClr val="tx1"/>
                          </a:solidFill>
                          <a:effectLst/>
                        </a:rPr>
                        <a:t>日（</a:t>
                      </a:r>
                      <a:r>
                        <a:rPr lang="ja-JP" altLang="en-US" sz="1200" kern="100" dirty="0">
                          <a:solidFill>
                            <a:schemeClr val="tx1"/>
                          </a:solidFill>
                          <a:effectLst/>
                        </a:rPr>
                        <a:t>木</a:t>
                      </a:r>
                      <a:r>
                        <a:rPr lang="ja-JP" sz="1200" kern="100" dirty="0">
                          <a:solidFill>
                            <a:schemeClr val="tx1"/>
                          </a:solidFill>
                          <a:effectLst/>
                        </a:rPr>
                        <a:t>）</a:t>
                      </a:r>
                      <a:r>
                        <a:rPr lang="en-US" sz="1200" kern="100" dirty="0">
                          <a:solidFill>
                            <a:schemeClr val="tx1"/>
                          </a:solidFill>
                          <a:effectLst/>
                        </a:rPr>
                        <a:t>17</a:t>
                      </a:r>
                      <a:r>
                        <a:rPr lang="ja-JP" sz="1200" kern="100" dirty="0">
                          <a:solidFill>
                            <a:schemeClr val="tx1"/>
                          </a:solidFill>
                          <a:effectLst/>
                        </a:rPr>
                        <a:t>時</a:t>
                      </a:r>
                      <a:endParaRPr lang="ja-JP" sz="12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1734" marR="61734" marT="0" marB="0" anchor="ctr"/>
                </a:tc>
                <a:tc>
                  <a:txBody>
                    <a:bodyPr/>
                    <a:lstStyle/>
                    <a:p>
                      <a:pPr algn="just">
                        <a:spcAft>
                          <a:spcPts val="0"/>
                        </a:spcAft>
                      </a:pPr>
                      <a:r>
                        <a:rPr lang="en-US" sz="1200" kern="100" dirty="0">
                          <a:effectLst/>
                        </a:rPr>
                        <a:t>2026</a:t>
                      </a:r>
                      <a:r>
                        <a:rPr lang="ja-JP" sz="1200" kern="100" dirty="0">
                          <a:effectLst/>
                        </a:rPr>
                        <a:t>年</a:t>
                      </a:r>
                      <a:r>
                        <a:rPr lang="en-US" altLang="ja-JP" sz="1200" kern="100" dirty="0">
                          <a:effectLst/>
                        </a:rPr>
                        <a:t>9</a:t>
                      </a:r>
                      <a:r>
                        <a:rPr lang="ja-JP" sz="1200" kern="100" dirty="0">
                          <a:effectLst/>
                        </a:rPr>
                        <a:t>月</a:t>
                      </a:r>
                      <a:r>
                        <a:rPr lang="en-US" altLang="ja-JP" sz="1200" kern="100" dirty="0">
                          <a:effectLst/>
                        </a:rPr>
                        <a:t>4</a:t>
                      </a:r>
                      <a:r>
                        <a:rPr lang="ja-JP" sz="1200" kern="100" dirty="0">
                          <a:effectLst/>
                        </a:rPr>
                        <a:t>日（</a:t>
                      </a:r>
                      <a:r>
                        <a:rPr lang="ja-JP" altLang="en-US" sz="1200" kern="100" dirty="0">
                          <a:effectLst/>
                        </a:rPr>
                        <a:t>金</a:t>
                      </a:r>
                      <a:r>
                        <a:rPr lang="ja-JP" sz="1200" kern="100" dirty="0">
                          <a:effectLst/>
                        </a:rPr>
                        <a:t>）</a:t>
                      </a:r>
                      <a:r>
                        <a:rPr lang="en-US" sz="1200" kern="100" dirty="0">
                          <a:effectLst/>
                        </a:rPr>
                        <a:t>17</a:t>
                      </a:r>
                      <a:r>
                        <a:rPr lang="ja-JP" sz="1200" kern="100" dirty="0">
                          <a:effectLst/>
                        </a:rPr>
                        <a:t>時</a:t>
                      </a:r>
                      <a:endParaRPr lang="en-US" altLang="ja-JP" sz="1200" kern="100" dirty="0">
                        <a:effectLst/>
                      </a:endParaRPr>
                    </a:p>
                    <a:p>
                      <a:pPr algn="just">
                        <a:spcAft>
                          <a:spcPts val="0"/>
                        </a:spcAft>
                      </a:pPr>
                      <a:r>
                        <a:rPr lang="en-US" altLang="ja-JP" sz="1200" kern="100" dirty="0">
                          <a:effectLst/>
                        </a:rPr>
                        <a:t>(</a:t>
                      </a:r>
                      <a:r>
                        <a:rPr lang="ja-JP" altLang="en-US" sz="1200" kern="100" dirty="0">
                          <a:effectLst/>
                        </a:rPr>
                        <a:t>合格通知書以外</a:t>
                      </a:r>
                      <a:r>
                        <a:rPr lang="en-US" altLang="ja-JP" sz="1200" kern="100" dirty="0">
                          <a:effectLst/>
                        </a:rPr>
                        <a:t>)</a:t>
                      </a:r>
                      <a:endParaRPr lang="ja-JP" sz="1200" kern="100" dirty="0">
                        <a:effectLst/>
                      </a:endParaRPr>
                    </a:p>
                  </a:txBody>
                  <a:tcPr marL="61734" marR="61734" marT="0" marB="0" anchor="ctr"/>
                </a:tc>
                <a:extLst>
                  <a:ext uri="{0D108BD9-81ED-4DB2-BD59-A6C34878D82A}">
                    <a16:rowId xmlns:a16="http://schemas.microsoft.com/office/drawing/2014/main" val="2463800346"/>
                  </a:ext>
                </a:extLst>
              </a:tr>
            </a:tbl>
          </a:graphicData>
        </a:graphic>
      </p:graphicFrame>
    </p:spTree>
    <p:extLst>
      <p:ext uri="{BB962C8B-B14F-4D97-AF65-F5344CB8AC3E}">
        <p14:creationId xmlns:p14="http://schemas.microsoft.com/office/powerpoint/2010/main" val="43920135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2524</TotalTime>
  <Words>652</Words>
  <Application>Microsoft Office PowerPoint</Application>
  <PresentationFormat>A4 210 x 297 mm</PresentationFormat>
  <Paragraphs>66</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HGSｺﾞｼｯｸM</vt:lpstr>
      <vt:lpstr>游ゴシック</vt:lpstr>
      <vt:lpstr>Arial</vt:lpstr>
      <vt:lpstr>Calibri</vt:lpstr>
      <vt:lpstr>Calibri Light</vt:lpstr>
      <vt:lpstr>Century</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相川　和慶</dc:creator>
  <cp:lastModifiedBy>高橋　智子</cp:lastModifiedBy>
  <cp:revision>111</cp:revision>
  <cp:lastPrinted>2023-06-26T05:21:23Z</cp:lastPrinted>
  <dcterms:created xsi:type="dcterms:W3CDTF">2020-04-06T06:11:44Z</dcterms:created>
  <dcterms:modified xsi:type="dcterms:W3CDTF">2026-06-16T00:10:31Z</dcterms:modified>
</cp:coreProperties>
</file>