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99FF"/>
    <a:srgbClr val="78B832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6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379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462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36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326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232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134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002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261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057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771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860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0DE80-26D1-4E38-BE2E-3F305DE5B401}" type="datetimeFigureOut">
              <a:rPr kumimoji="1" lang="ja-JP" altLang="en-US" smtClean="0"/>
              <a:t>2025/11/28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CC9BC-E3E1-41BF-B510-A5F92E71B59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163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701" y="1210549"/>
            <a:ext cx="6858000" cy="5961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申請希望者は、申請書類を岩手大学国際交流ＨＰからダウンロードしてください。</a:t>
            </a:r>
            <a:endParaRPr kumimoji="1" lang="en-US" altLang="ja-JP" sz="1400" b="1" dirty="0">
              <a:solidFill>
                <a:srgbClr val="FF0000"/>
              </a:solidFill>
            </a:endParaRPr>
          </a:p>
          <a:p>
            <a:pPr algn="ctr"/>
            <a:endParaRPr kumimoji="1" lang="ja-JP" altLang="en-US" sz="1400" b="1" dirty="0">
              <a:solidFill>
                <a:srgbClr val="FF0000"/>
              </a:solidFill>
            </a:endParaRPr>
          </a:p>
          <a:p>
            <a:r>
              <a:rPr kumimoji="1" lang="ja-JP" altLang="en-US" sz="300" dirty="0"/>
              <a:t>　</a:t>
            </a:r>
            <a:endParaRPr kumimoji="1" lang="en-US" altLang="ja-JP" sz="300" dirty="0"/>
          </a:p>
          <a:p>
            <a:r>
              <a:rPr kumimoji="1" lang="ja-JP" altLang="en-US" sz="1400" b="1" dirty="0"/>
              <a:t>１　応募資格 </a:t>
            </a:r>
            <a:r>
              <a:rPr kumimoji="1" lang="en-US" altLang="ja-JP" sz="1400" b="1" dirty="0"/>
              <a:t>Qualifications</a:t>
            </a:r>
            <a:r>
              <a:rPr kumimoji="1" lang="ja-JP" altLang="en-US" sz="1400" b="1" dirty="0"/>
              <a:t>（詳細は「募集要項」を確認してください。）</a:t>
            </a:r>
            <a:endParaRPr kumimoji="1" lang="en-US" altLang="ja-JP" sz="1400" b="1" dirty="0"/>
          </a:p>
          <a:p>
            <a:r>
              <a:rPr kumimoji="1" lang="ja-JP" altLang="en-US" sz="1100" dirty="0"/>
              <a:t>（１）応募時点で、</a:t>
            </a:r>
          </a:p>
          <a:p>
            <a:r>
              <a:rPr kumimoji="1" lang="en-US" altLang="ja-JP" sz="1100" dirty="0"/>
              <a:t>          【</a:t>
            </a:r>
            <a:r>
              <a:rPr kumimoji="1" lang="ja-JP" altLang="en-US" sz="1100" dirty="0"/>
              <a:t>学　部</a:t>
            </a:r>
            <a:r>
              <a:rPr kumimoji="1" lang="en-US" altLang="ja-JP" sz="1100" dirty="0"/>
              <a:t>】2026</a:t>
            </a:r>
            <a:r>
              <a:rPr kumimoji="1" lang="ja-JP" altLang="en-US" sz="1100" dirty="0"/>
              <a:t>年</a:t>
            </a:r>
            <a:r>
              <a:rPr kumimoji="1" lang="en-US" altLang="ja-JP" sz="1100" dirty="0"/>
              <a:t>4</a:t>
            </a:r>
            <a:r>
              <a:rPr kumimoji="1" lang="ja-JP" altLang="en-US" sz="1100" dirty="0"/>
              <a:t>月時点で、正規学部生として編入する者</a:t>
            </a:r>
          </a:p>
          <a:p>
            <a:r>
              <a:rPr kumimoji="1" lang="ja-JP" altLang="en-US" sz="1100" dirty="0"/>
              <a:t>　　 </a:t>
            </a:r>
            <a:r>
              <a:rPr kumimoji="1" lang="en-US" altLang="ja-JP" sz="1100" dirty="0"/>
              <a:t>【</a:t>
            </a:r>
            <a:r>
              <a:rPr kumimoji="1" lang="ja-JP" altLang="en-US" sz="1100" dirty="0"/>
              <a:t>大学院</a:t>
            </a:r>
            <a:r>
              <a:rPr kumimoji="1" lang="en-US" altLang="ja-JP" sz="1100" dirty="0"/>
              <a:t>】2026</a:t>
            </a:r>
            <a:r>
              <a:rPr kumimoji="1" lang="ja-JP" altLang="en-US" sz="1100" dirty="0"/>
              <a:t>年</a:t>
            </a:r>
            <a:r>
              <a:rPr kumimoji="1" lang="en-US" altLang="ja-JP" sz="1100" dirty="0"/>
              <a:t>4</a:t>
            </a:r>
            <a:r>
              <a:rPr kumimoji="1" lang="ja-JP" altLang="en-US" sz="1100" dirty="0"/>
              <a:t>月時点で、正規大学院生として修士課程又は博士課程に進学する新１年生</a:t>
            </a:r>
            <a:endParaRPr kumimoji="1" lang="en-US" altLang="ja-JP" sz="1100" dirty="0"/>
          </a:p>
          <a:p>
            <a:r>
              <a:rPr kumimoji="1" lang="ja-JP" altLang="en-US" sz="1100" dirty="0"/>
              <a:t>（２）留年していない者</a:t>
            </a:r>
          </a:p>
          <a:p>
            <a:r>
              <a:rPr kumimoji="1" lang="ja-JP" altLang="en-US" sz="1100" dirty="0"/>
              <a:t>（３）バングラデシュ、ブータン、ブルネイ、カンボジア、インド、インドネシア、ラオス、マレーシア、</a:t>
            </a:r>
            <a:endParaRPr kumimoji="1" lang="en-US" altLang="ja-JP" sz="1100" dirty="0"/>
          </a:p>
          <a:p>
            <a:r>
              <a:rPr kumimoji="1" lang="ja-JP" altLang="en-US" sz="1100" dirty="0"/>
              <a:t>　　　モルディブ、ミャンマー、ネパール、パキスタン、フィリピン、シンガポール、スリランカ、タイ、</a:t>
            </a:r>
            <a:endParaRPr kumimoji="1" lang="en-US" altLang="ja-JP" sz="1100" dirty="0"/>
          </a:p>
          <a:p>
            <a:r>
              <a:rPr kumimoji="1" lang="ja-JP" altLang="en-US" sz="1100" dirty="0"/>
              <a:t>　　　東ティモール、ベトナムから来日し、日本国籍を持っていない。</a:t>
            </a:r>
          </a:p>
          <a:p>
            <a:r>
              <a:rPr kumimoji="1" lang="ja-JP" altLang="en-US" sz="1100" dirty="0"/>
              <a:t>（４）在留資格が「留学：</a:t>
            </a:r>
            <a:r>
              <a:rPr kumimoji="1" lang="en-US" altLang="ja-JP" sz="1100" dirty="0"/>
              <a:t>Student</a:t>
            </a:r>
            <a:r>
              <a:rPr kumimoji="1" lang="ja-JP" altLang="en-US" sz="1100" dirty="0"/>
              <a:t>」であること。</a:t>
            </a:r>
          </a:p>
          <a:p>
            <a:r>
              <a:rPr kumimoji="1" lang="ja-JP" altLang="en-US" sz="1100" dirty="0"/>
              <a:t>（５）</a:t>
            </a:r>
            <a:r>
              <a:rPr kumimoji="1" lang="en-US" altLang="ja-JP" sz="1100" dirty="0"/>
              <a:t>2026</a:t>
            </a:r>
            <a:r>
              <a:rPr kumimoji="1" lang="ja-JP" altLang="en-US" sz="1100" dirty="0"/>
              <a:t>年</a:t>
            </a:r>
            <a:r>
              <a:rPr kumimoji="1" lang="en-US" altLang="ja-JP" sz="1100" dirty="0"/>
              <a:t>4</a:t>
            </a:r>
            <a:r>
              <a:rPr kumimoji="1" lang="ja-JP" altLang="en-US" sz="1100" dirty="0"/>
              <a:t>月時点で、他の団体等からの奨学金を受けていないこと。</a:t>
            </a:r>
          </a:p>
          <a:p>
            <a:r>
              <a:rPr kumimoji="1" lang="ja-JP" altLang="en-US" sz="1100" dirty="0"/>
              <a:t>（６）私費留学生であること。</a:t>
            </a:r>
          </a:p>
          <a:p>
            <a:r>
              <a:rPr kumimoji="1" lang="ja-JP" altLang="en-US" sz="1100" dirty="0"/>
              <a:t>（７）日本で就業している親がいないこと。</a:t>
            </a:r>
          </a:p>
          <a:p>
            <a:r>
              <a:rPr kumimoji="1" lang="ja-JP" altLang="en-US" sz="1100" dirty="0"/>
              <a:t>（８）「博士」の学位を取得していないこと。</a:t>
            </a:r>
          </a:p>
          <a:p>
            <a:r>
              <a:rPr kumimoji="1" lang="ja-JP" altLang="en-US" sz="1100" dirty="0"/>
              <a:t>（９）在籍する課程の在籍期間が</a:t>
            </a:r>
            <a:r>
              <a:rPr kumimoji="1" lang="en-US" altLang="ja-JP" sz="1100" dirty="0"/>
              <a:t>2026</a:t>
            </a:r>
            <a:r>
              <a:rPr kumimoji="1" lang="ja-JP" altLang="en-US" sz="1100" dirty="0"/>
              <a:t>年</a:t>
            </a:r>
            <a:r>
              <a:rPr kumimoji="1" lang="en-US" altLang="ja-JP" sz="1100" dirty="0"/>
              <a:t>4</a:t>
            </a:r>
            <a:r>
              <a:rPr kumimoji="1" lang="ja-JP" altLang="en-US" sz="1100" dirty="0"/>
              <a:t>月から１年以上あること。</a:t>
            </a:r>
          </a:p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10</a:t>
            </a:r>
            <a:r>
              <a:rPr kumimoji="1" lang="ja-JP" altLang="en-US" sz="1100" dirty="0"/>
              <a:t>）勉学・研究において、日本語で問題なくコミュニケーションがとれること。</a:t>
            </a:r>
          </a:p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11</a:t>
            </a:r>
            <a:r>
              <a:rPr kumimoji="1" lang="ja-JP" altLang="en-US" sz="1100" dirty="0"/>
              <a:t>）奨学金の受給中及び受給終了後、財団の交流活動に出席・協力できること。</a:t>
            </a:r>
          </a:p>
          <a:p>
            <a:r>
              <a:rPr kumimoji="1" lang="ja-JP" altLang="en-US" sz="1100" dirty="0"/>
              <a:t>　　（受給中は、主に東京で開催される交流会に年</a:t>
            </a:r>
            <a:r>
              <a:rPr kumimoji="1" lang="en-US" altLang="ja-JP" sz="1100" dirty="0"/>
              <a:t>6</a:t>
            </a:r>
            <a:r>
              <a:rPr kumimoji="1" lang="ja-JP" altLang="en-US" sz="1100" dirty="0"/>
              <a:t>回参加することが求められます。）</a:t>
            </a:r>
          </a:p>
          <a:p>
            <a:r>
              <a:rPr kumimoji="1" lang="ja-JP" altLang="en-US" sz="1400" b="1" dirty="0"/>
              <a:t>２　奨学金の概要</a:t>
            </a:r>
            <a:endParaRPr kumimoji="1" lang="en-US" altLang="ja-JP" sz="1400" b="1" dirty="0"/>
          </a:p>
          <a:p>
            <a:r>
              <a:rPr kumimoji="1" lang="ja-JP" altLang="en-US" sz="1100" dirty="0"/>
              <a:t>　期　　間　：最長２年間</a:t>
            </a:r>
            <a:endParaRPr kumimoji="1" lang="en-US" altLang="ja-JP" sz="1100" dirty="0"/>
          </a:p>
          <a:p>
            <a:r>
              <a:rPr kumimoji="1" lang="ja-JP" altLang="en-US" sz="1100" dirty="0"/>
              <a:t>　月　　額　：学部学生：</a:t>
            </a:r>
            <a:r>
              <a:rPr kumimoji="1" lang="en-US" altLang="ja-JP" sz="1100" dirty="0"/>
              <a:t>  \180,000/</a:t>
            </a:r>
            <a:r>
              <a:rPr kumimoji="1" lang="ja-JP" altLang="en-US" sz="1100" dirty="0"/>
              <a:t>月</a:t>
            </a:r>
            <a:r>
              <a:rPr kumimoji="1" lang="en-US" altLang="ja-JP" sz="1100" dirty="0"/>
              <a:t>  </a:t>
            </a:r>
            <a:r>
              <a:rPr kumimoji="1" lang="ja-JP" altLang="en-US" sz="1100" dirty="0"/>
              <a:t>大学院生：</a:t>
            </a:r>
            <a:r>
              <a:rPr kumimoji="1" lang="en-US" altLang="ja-JP" sz="1100" dirty="0"/>
              <a:t> \200,000/</a:t>
            </a:r>
            <a:r>
              <a:rPr kumimoji="1" lang="ja-JP" altLang="en-US" sz="1100" dirty="0"/>
              <a:t>月</a:t>
            </a:r>
            <a:endParaRPr kumimoji="1" lang="en-US" altLang="ja-JP" sz="1100" dirty="0"/>
          </a:p>
          <a:p>
            <a:r>
              <a:rPr kumimoji="1" lang="ja-JP" altLang="en-US" sz="1100" dirty="0"/>
              <a:t>　採用人数　：全国で若干名</a:t>
            </a:r>
            <a:endParaRPr kumimoji="1" lang="en-US" altLang="ja-JP" sz="1100" dirty="0"/>
          </a:p>
          <a:p>
            <a:r>
              <a:rPr kumimoji="1" lang="ja-JP" altLang="en-US" sz="1400" b="1" dirty="0"/>
              <a:t>３　提出書類</a:t>
            </a:r>
            <a:endParaRPr kumimoji="1" lang="en-US" altLang="ja-JP" sz="1400" b="1" dirty="0"/>
          </a:p>
          <a:p>
            <a:r>
              <a:rPr kumimoji="1" lang="ja-JP" altLang="en-US" sz="1100" dirty="0"/>
              <a:t>　・履歴書</a:t>
            </a:r>
            <a:r>
              <a:rPr kumimoji="1" lang="en-US" altLang="ja-JP" sz="1100" dirty="0"/>
              <a:t>-1</a:t>
            </a:r>
            <a:r>
              <a:rPr kumimoji="1" lang="ja-JP" altLang="en-US" sz="1100" dirty="0"/>
              <a:t>（様式１）　　　　　　　・研究実績　（大学院生のみ）</a:t>
            </a:r>
            <a:endParaRPr kumimoji="1" lang="en-US" altLang="ja-JP" sz="1100" dirty="0"/>
          </a:p>
          <a:p>
            <a:r>
              <a:rPr kumimoji="1" lang="ja-JP" altLang="en-US" sz="1100" dirty="0"/>
              <a:t>　・履歴書</a:t>
            </a:r>
            <a:r>
              <a:rPr kumimoji="1" lang="en-US" altLang="ja-JP" sz="1100" dirty="0"/>
              <a:t>-2</a:t>
            </a:r>
            <a:r>
              <a:rPr kumimoji="1" lang="ja-JP" altLang="en-US" sz="1100" dirty="0"/>
              <a:t>（様式２）　　　　　　　・研究計画書（大学院生のみ）</a:t>
            </a:r>
            <a:endParaRPr kumimoji="1" lang="en-US" altLang="ja-JP" sz="1100" dirty="0"/>
          </a:p>
          <a:p>
            <a:r>
              <a:rPr kumimoji="1" lang="ja-JP" altLang="en-US" sz="1100" dirty="0"/>
              <a:t>　・エッセイ（様式３）　　　　　　　・合格通知書または合格証明書</a:t>
            </a:r>
            <a:endParaRPr kumimoji="1" lang="en-US" altLang="ja-JP" sz="1100" dirty="0"/>
          </a:p>
          <a:p>
            <a:r>
              <a:rPr kumimoji="1" lang="ja-JP" altLang="en-US" sz="1100" dirty="0"/>
              <a:t>　・指導教員推薦書（様式４）　　　　・評価書（様式５）博士課程のみ</a:t>
            </a:r>
            <a:endParaRPr kumimoji="1" lang="en-US" altLang="ja-JP" sz="1100" dirty="0"/>
          </a:p>
          <a:p>
            <a:r>
              <a:rPr kumimoji="1" lang="ja-JP" altLang="en-US" sz="1100" dirty="0"/>
              <a:t>　・在留カードのコピー　　　　　　　・学業成績表</a:t>
            </a:r>
            <a:endParaRPr kumimoji="1" lang="en-US" altLang="ja-JP" sz="1100" dirty="0"/>
          </a:p>
          <a:p>
            <a:r>
              <a:rPr kumimoji="1" lang="ja-JP" altLang="en-US" sz="1400" b="1" dirty="0"/>
              <a:t>４　応募手順・提出期限　　</a:t>
            </a:r>
            <a:r>
              <a:rPr kumimoji="1" lang="ja-JP" altLang="en-US" sz="1400" dirty="0"/>
              <a:t>（国際課メールアドレス：</a:t>
            </a:r>
            <a:r>
              <a:rPr kumimoji="1" lang="en-US" altLang="ja-JP" sz="1400" dirty="0"/>
              <a:t>gryugaku@iwate-u.ac.jp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endParaRPr kumimoji="1" lang="en-US" altLang="ja-JP" sz="969" dirty="0"/>
          </a:p>
          <a:p>
            <a:endParaRPr kumimoji="1" lang="ja-JP" altLang="en-US" sz="969" dirty="0"/>
          </a:p>
        </p:txBody>
      </p:sp>
      <p:sp>
        <p:nvSpPr>
          <p:cNvPr id="5" name="正方形/長方形 4"/>
          <p:cNvSpPr/>
          <p:nvPr/>
        </p:nvSpPr>
        <p:spPr>
          <a:xfrm>
            <a:off x="3420477" y="8388467"/>
            <a:ext cx="3248527" cy="11911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246" dirty="0">
                <a:solidFill>
                  <a:schemeClr val="tx1"/>
                </a:solidFill>
              </a:rPr>
              <a:t>岩手大学国際交流ＨＰにも</a:t>
            </a:r>
            <a:endParaRPr kumimoji="1" lang="en-US" altLang="ja-JP" sz="1246" dirty="0">
              <a:solidFill>
                <a:schemeClr val="tx1"/>
              </a:solidFill>
            </a:endParaRPr>
          </a:p>
          <a:p>
            <a:r>
              <a:rPr kumimoji="1" lang="ja-JP" altLang="en-US" sz="1246" dirty="0">
                <a:solidFill>
                  <a:schemeClr val="tx1"/>
                </a:solidFill>
              </a:rPr>
              <a:t>掲載しています！</a:t>
            </a:r>
            <a:endParaRPr kumimoji="1" lang="en-US" altLang="ja-JP" sz="1246" dirty="0">
              <a:solidFill>
                <a:schemeClr val="tx1"/>
              </a:solidFill>
            </a:endParaRPr>
          </a:p>
          <a:p>
            <a:r>
              <a:rPr kumimoji="1" lang="en-US" altLang="ja-JP" sz="1246" dirty="0">
                <a:solidFill>
                  <a:schemeClr val="tx1"/>
                </a:solidFill>
              </a:rPr>
              <a:t>Please check the website of </a:t>
            </a:r>
          </a:p>
          <a:p>
            <a:r>
              <a:rPr kumimoji="1" lang="en-US" altLang="ja-JP" sz="1246" dirty="0">
                <a:solidFill>
                  <a:schemeClr val="tx1"/>
                </a:solidFill>
              </a:rPr>
              <a:t>International Exchange, </a:t>
            </a:r>
          </a:p>
          <a:p>
            <a:r>
              <a:rPr kumimoji="1" lang="en-US" altLang="ja-JP" sz="1246" dirty="0">
                <a:solidFill>
                  <a:schemeClr val="tx1"/>
                </a:solidFill>
              </a:rPr>
              <a:t>Iwate University </a:t>
            </a:r>
            <a:endParaRPr kumimoji="1" lang="ja-JP" altLang="en-US" sz="1246" dirty="0">
              <a:solidFill>
                <a:schemeClr val="tx1"/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3" t="7974" r="7942" b="7701"/>
          <a:stretch/>
        </p:blipFill>
        <p:spPr>
          <a:xfrm>
            <a:off x="5543050" y="8491905"/>
            <a:ext cx="984250" cy="984250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188996" y="8448074"/>
            <a:ext cx="3048000" cy="10719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岩手大学の過去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3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年間の採用実績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sz="600" dirty="0">
                <a:solidFill>
                  <a:sysClr val="windowText" lastClr="000000"/>
                </a:solidFill>
              </a:rPr>
              <a:t> </a:t>
            </a:r>
            <a:endParaRPr kumimoji="1" lang="ja-JP" altLang="en-US" sz="6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年度 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/ 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申請者 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/ 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採用者</a:t>
            </a:r>
          </a:p>
          <a:p>
            <a:pPr algn="ctr"/>
            <a:r>
              <a:rPr kumimoji="1" lang="en-US" altLang="ja-JP" sz="1200" dirty="0">
                <a:solidFill>
                  <a:sysClr val="windowText" lastClr="000000"/>
                </a:solidFill>
              </a:rPr>
              <a:t>2023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年　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1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名 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/ 0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名</a:t>
            </a:r>
          </a:p>
          <a:p>
            <a:pPr algn="ctr"/>
            <a:r>
              <a:rPr kumimoji="1" lang="en-US" altLang="ja-JP" sz="1200" dirty="0">
                <a:solidFill>
                  <a:sysClr val="windowText" lastClr="000000"/>
                </a:solidFill>
              </a:rPr>
              <a:t>2024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年　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1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名 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/ 0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名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sz="1200" dirty="0">
                <a:solidFill>
                  <a:sysClr val="windowText" lastClr="000000"/>
                </a:solidFill>
              </a:rPr>
              <a:t>2025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年　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1</a:t>
            </a:r>
            <a:r>
              <a:rPr kumimoji="1" lang="ja-JP" altLang="en-US" sz="1200">
                <a:solidFill>
                  <a:sysClr val="windowText" lastClr="000000"/>
                </a:solidFill>
              </a:rPr>
              <a:t>名 </a:t>
            </a:r>
            <a:r>
              <a:rPr kumimoji="1" lang="en-US" altLang="ja-JP" sz="1200" dirty="0">
                <a:solidFill>
                  <a:sysClr val="windowText" lastClr="000000"/>
                </a:solidFill>
              </a:rPr>
              <a:t>/  0</a:t>
            </a:r>
            <a:r>
              <a:rPr kumimoji="1" lang="ja-JP" altLang="en-US" sz="1200" dirty="0">
                <a:solidFill>
                  <a:sysClr val="windowText" lastClr="000000"/>
                </a:solidFill>
              </a:rPr>
              <a:t>名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0"/>
            <a:ext cx="6858000" cy="1207777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2171" y="4884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2026/4 </a:t>
            </a:r>
            <a:r>
              <a:rPr kumimoji="1" lang="ja-JP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佐藤陽国際奨学財団奨学生募集</a:t>
            </a:r>
            <a:endParaRPr kumimoji="1" lang="en-US" altLang="ja-JP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kumimoji="1" lang="en-US" altLang="ja-JP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Sato </a:t>
            </a:r>
            <a:r>
              <a:rPr kumimoji="1" lang="en-US" altLang="ja-JP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Yo</a:t>
            </a:r>
            <a:r>
              <a:rPr kumimoji="1" lang="en-US" altLang="ja-JP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International Scholarship Foundation</a:t>
            </a:r>
            <a:endParaRPr kumimoji="1" lang="ja-JP" alt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657794"/>
              </p:ext>
            </p:extLst>
          </p:nvPr>
        </p:nvGraphicFramePr>
        <p:xfrm>
          <a:off x="848227" y="6667261"/>
          <a:ext cx="5186948" cy="1562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0313">
                  <a:extLst>
                    <a:ext uri="{9D8B030D-6E8A-4147-A177-3AD203B41FA5}">
                      <a16:colId xmlns:a16="http://schemas.microsoft.com/office/drawing/2014/main" val="4034431138"/>
                    </a:ext>
                  </a:extLst>
                </a:gridCol>
                <a:gridCol w="2222835">
                  <a:extLst>
                    <a:ext uri="{9D8B030D-6E8A-4147-A177-3AD203B41FA5}">
                      <a16:colId xmlns:a16="http://schemas.microsoft.com/office/drawing/2014/main" val="1690659026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4043647341"/>
                    </a:ext>
                  </a:extLst>
                </a:gridCol>
              </a:tblGrid>
              <a:tr h="390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手順</a:t>
                      </a:r>
                      <a:endParaRPr lang="ja-JP" sz="14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effectLst/>
                        </a:rPr>
                        <a:t>内容</a:t>
                      </a:r>
                      <a:endParaRPr lang="ja-JP" sz="1400" b="1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応募者</a:t>
                      </a:r>
                      <a:endParaRPr lang="ja-JP" sz="1400" b="1" kern="100" dirty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extLst>
                  <a:ext uri="{0D108BD9-81ED-4DB2-BD59-A6C34878D82A}">
                    <a16:rowId xmlns:a16="http://schemas.microsoft.com/office/drawing/2014/main" val="3024572054"/>
                  </a:ext>
                </a:extLst>
              </a:tr>
              <a:tr h="390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2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国際課から管理番号取得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（国際課へメール</a:t>
                      </a:r>
                      <a:r>
                        <a:rPr lang="en-US" altLang="ja-JP" sz="1200" b="0" kern="100" dirty="0">
                          <a:solidFill>
                            <a:schemeClr val="bg1"/>
                          </a:solidFill>
                          <a:effectLst/>
                        </a:rPr>
                        <a:t>※</a:t>
                      </a: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１）</a:t>
                      </a:r>
                    </a:p>
                  </a:txBody>
                  <a:tcPr marL="61734" marR="61734" marT="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2025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年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月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日（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火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）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時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まで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extLst>
                  <a:ext uri="{0D108BD9-81ED-4DB2-BD59-A6C34878D82A}">
                    <a16:rowId xmlns:a16="http://schemas.microsoft.com/office/drawing/2014/main" val="1162263686"/>
                  </a:ext>
                </a:extLst>
              </a:tr>
              <a:tr h="390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ja-JP" sz="12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ＨＰフォーム入力送信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（自分で送信</a:t>
                      </a:r>
                      <a:r>
                        <a:rPr lang="en-US" altLang="ja-JP" sz="1200" b="0" kern="100" dirty="0">
                          <a:solidFill>
                            <a:schemeClr val="bg1"/>
                          </a:solidFill>
                          <a:effectLst/>
                        </a:rPr>
                        <a:t>※</a:t>
                      </a: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２）</a:t>
                      </a:r>
                    </a:p>
                  </a:txBody>
                  <a:tcPr marL="61734" marR="61734" marT="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2025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年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月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日（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金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）</a:t>
                      </a:r>
                      <a:r>
                        <a:rPr lang="ja-JP" altLang="en-US" sz="1200" b="1" kern="100" dirty="0">
                          <a:solidFill>
                            <a:schemeClr val="tx1"/>
                          </a:solidFill>
                          <a:effectLst/>
                        </a:rPr>
                        <a:t>正午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まで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extLst>
                  <a:ext uri="{0D108BD9-81ED-4DB2-BD59-A6C34878D82A}">
                    <a16:rowId xmlns:a16="http://schemas.microsoft.com/office/drawing/2014/main" val="433244528"/>
                  </a:ext>
                </a:extLst>
              </a:tr>
              <a:tr h="390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ja-JP" sz="11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国際課へ書類提出</a:t>
                      </a:r>
                      <a:endParaRPr lang="en-US" altLang="ja-JP" sz="1200" b="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（国際課へメール提出</a:t>
                      </a:r>
                      <a:r>
                        <a:rPr lang="en-US" altLang="ja-JP" sz="1200" b="0" kern="100" dirty="0">
                          <a:solidFill>
                            <a:schemeClr val="bg1"/>
                          </a:solidFill>
                          <a:effectLst/>
                        </a:rPr>
                        <a:t>※</a:t>
                      </a:r>
                      <a:r>
                        <a:rPr lang="ja-JP" altLang="en-US" sz="1200" b="0" kern="100" dirty="0">
                          <a:solidFill>
                            <a:schemeClr val="bg1"/>
                          </a:solidFill>
                          <a:effectLst/>
                        </a:rPr>
                        <a:t>３）</a:t>
                      </a:r>
                      <a:endParaRPr lang="ja-JP" sz="1100" b="0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2025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年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月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日（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金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）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</a:rPr>
                        <a:t>時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まで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1734" marR="61734" marT="0" marB="0" anchor="ctr"/>
                </a:tc>
                <a:extLst>
                  <a:ext uri="{0D108BD9-81ED-4DB2-BD59-A6C34878D82A}">
                    <a16:rowId xmlns:a16="http://schemas.microsoft.com/office/drawing/2014/main" val="2463800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20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2765</TotalTime>
  <Words>588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HGSｺﾞｼｯｸM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相川　和慶</dc:creator>
  <cp:lastModifiedBy>高橋　智子</cp:lastModifiedBy>
  <cp:revision>120</cp:revision>
  <cp:lastPrinted>2023-06-26T05:21:23Z</cp:lastPrinted>
  <dcterms:created xsi:type="dcterms:W3CDTF">2020-04-06T06:11:44Z</dcterms:created>
  <dcterms:modified xsi:type="dcterms:W3CDTF">2025-11-28T10:23:34Z</dcterms:modified>
</cp:coreProperties>
</file>