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99FF"/>
    <a:srgbClr val="78B83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2076" y="-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379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462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326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232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134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002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261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057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77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60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0DE80-26D1-4E38-BE2E-3F305DE5B401}" type="datetimeFigureOut">
              <a:rPr kumimoji="1" lang="ja-JP" altLang="en-US" smtClean="0"/>
              <a:t>2023/6/26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CC9BC-E3E1-41BF-B510-A5F92E71B59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163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2701" y="1210549"/>
            <a:ext cx="6858000" cy="5761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申請希望者は、岩手大学国際交流ＨＰからダウンロードしてください。</a:t>
            </a:r>
          </a:p>
          <a:p>
            <a:pPr algn="ctr">
              <a:lnSpc>
                <a:spcPts val="1200"/>
              </a:lnSpc>
            </a:pPr>
            <a:r>
              <a:rPr kumimoji="1" lang="en-US" altLang="ja-JP" sz="1400" b="1" dirty="0">
                <a:solidFill>
                  <a:srgbClr val="FF0000"/>
                </a:solidFill>
              </a:rPr>
              <a:t>For an application form, please download it from website of International Exchange, </a:t>
            </a:r>
          </a:p>
          <a:p>
            <a:pPr algn="ctr">
              <a:lnSpc>
                <a:spcPts val="1200"/>
              </a:lnSpc>
            </a:pPr>
            <a:r>
              <a:rPr kumimoji="1" lang="en-US" altLang="ja-JP" sz="1400" b="1" dirty="0">
                <a:solidFill>
                  <a:srgbClr val="FF0000"/>
                </a:solidFill>
              </a:rPr>
              <a:t>Iwate University.</a:t>
            </a:r>
          </a:p>
          <a:p>
            <a:endParaRPr kumimoji="1" lang="en-US" altLang="ja-JP" sz="300" dirty="0"/>
          </a:p>
          <a:p>
            <a:r>
              <a:rPr kumimoji="1" lang="ja-JP" altLang="en-US" sz="1400" b="1" dirty="0"/>
              <a:t>１　応募資格 </a:t>
            </a:r>
            <a:r>
              <a:rPr kumimoji="1" lang="en-US" altLang="ja-JP" sz="1400" b="1" dirty="0"/>
              <a:t>Qualifications</a:t>
            </a:r>
            <a:r>
              <a:rPr kumimoji="1" lang="ja-JP" altLang="en-US" sz="1400" b="1" dirty="0"/>
              <a:t>（詳細は「募集要項」を確認してください。）</a:t>
            </a:r>
            <a:endParaRPr kumimoji="1" lang="en-US" altLang="ja-JP" sz="1400" b="1" dirty="0"/>
          </a:p>
          <a:p>
            <a:r>
              <a:rPr kumimoji="1" lang="ja-JP" altLang="en-US" sz="1100" dirty="0"/>
              <a:t>（１）バングラデシュ、ブータン、ブルネイ、カンボジア、インド、インドネシア、ラオス、マレーシア、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モルディブ、ミャンマー、ネパール、パキスタン、フィリピン、シンガポール、スリランカ、タイ、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東ティモール、ベトナムから来日した学生。</a:t>
            </a:r>
          </a:p>
          <a:p>
            <a:r>
              <a:rPr kumimoji="1" lang="ja-JP" altLang="en-US" sz="1100" dirty="0"/>
              <a:t>（２）</a:t>
            </a:r>
            <a:r>
              <a:rPr kumimoji="1" lang="en-US" altLang="ja-JP" sz="1100" dirty="0"/>
              <a:t>2023</a:t>
            </a:r>
            <a:r>
              <a:rPr kumimoji="1" lang="ja-JP" altLang="en-US" sz="1100" dirty="0"/>
              <a:t>年</a:t>
            </a:r>
            <a:r>
              <a:rPr kumimoji="1" lang="en-US" altLang="ja-JP" sz="1100" dirty="0"/>
              <a:t>6</a:t>
            </a:r>
            <a:r>
              <a:rPr kumimoji="1" lang="ja-JP" altLang="en-US" sz="1100" dirty="0"/>
              <a:t>月現在岩手大学の学部または大学院に正規生として在籍している、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もしくは</a:t>
            </a:r>
            <a:r>
              <a:rPr kumimoji="1" lang="en-US" altLang="ja-JP" sz="1100" dirty="0"/>
              <a:t>2023</a:t>
            </a:r>
            <a:r>
              <a:rPr kumimoji="1" lang="ja-JP" altLang="en-US" sz="1100" dirty="0"/>
              <a:t>年</a:t>
            </a:r>
            <a:r>
              <a:rPr kumimoji="1" lang="en-US" altLang="ja-JP" sz="1100" dirty="0"/>
              <a:t>10</a:t>
            </a:r>
            <a:r>
              <a:rPr kumimoji="1" lang="ja-JP" altLang="en-US" sz="1100" dirty="0"/>
              <a:t>月か</a:t>
            </a:r>
            <a:r>
              <a:rPr kumimoji="1" lang="en-US" altLang="ja-JP" sz="1100" dirty="0"/>
              <a:t>2024</a:t>
            </a:r>
            <a:r>
              <a:rPr kumimoji="1" lang="ja-JP" altLang="en-US" sz="1100" dirty="0"/>
              <a:t>年</a:t>
            </a:r>
            <a:r>
              <a:rPr kumimoji="1" lang="en-US" altLang="ja-JP" sz="1100" dirty="0"/>
              <a:t>4</a:t>
            </a:r>
            <a:r>
              <a:rPr kumimoji="1" lang="ja-JP" altLang="en-US" sz="1100" dirty="0"/>
              <a:t>月に入学することが決まっている私費留学生。</a:t>
            </a:r>
          </a:p>
          <a:p>
            <a:r>
              <a:rPr kumimoji="1" lang="ja-JP" altLang="en-US" sz="1100" dirty="0"/>
              <a:t>（３）この奨学金の受給が始まる時点で、他の団体等から給与奨学金又は学習奨励金等を受けていない者。</a:t>
            </a:r>
          </a:p>
          <a:p>
            <a:r>
              <a:rPr kumimoji="1" lang="ja-JP" altLang="en-US" sz="1100" dirty="0"/>
              <a:t>（４）在留資格「留学：</a:t>
            </a:r>
            <a:r>
              <a:rPr kumimoji="1" lang="en-US" altLang="ja-JP" sz="1100" dirty="0"/>
              <a:t>Student</a:t>
            </a:r>
            <a:r>
              <a:rPr kumimoji="1" lang="ja-JP" altLang="en-US" sz="1100" dirty="0"/>
              <a:t>」を有すること。 </a:t>
            </a:r>
            <a:endParaRPr kumimoji="1" lang="en-US" altLang="ja-JP" sz="1100" dirty="0"/>
          </a:p>
          <a:p>
            <a:r>
              <a:rPr kumimoji="1" lang="ja-JP" altLang="en-US" sz="1100" dirty="0"/>
              <a:t>（５）国際理解と親善に関心を持ち、財団の交流活動に必ず参加できること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交流会は年６回開催</a:t>
            </a:r>
            <a:r>
              <a:rPr kumimoji="1" lang="en-US" altLang="ja-JP" sz="1100" dirty="0"/>
              <a:t>)</a:t>
            </a:r>
            <a:r>
              <a:rPr kumimoji="1" lang="ja-JP" altLang="en-US" sz="1100" dirty="0" err="1"/>
              <a:t>。</a:t>
            </a:r>
            <a:endParaRPr kumimoji="1" lang="ja-JP" altLang="en-US" sz="1100" dirty="0"/>
          </a:p>
          <a:p>
            <a:r>
              <a:rPr kumimoji="1" lang="ja-JP" altLang="en-US" sz="1100" dirty="0"/>
              <a:t>（６）日本で就業している親がいないこと。</a:t>
            </a:r>
            <a:endParaRPr kumimoji="1" lang="en-US" altLang="ja-JP" sz="1100" dirty="0"/>
          </a:p>
          <a:p>
            <a:r>
              <a:rPr kumimoji="1" lang="ja-JP" altLang="en-US" sz="1100" dirty="0"/>
              <a:t>（７）「博士」の学位を取得していないこと。</a:t>
            </a:r>
            <a:endParaRPr kumimoji="1" lang="en-US" altLang="ja-JP" sz="1100" dirty="0"/>
          </a:p>
          <a:p>
            <a:r>
              <a:rPr kumimoji="1" lang="ja-JP" altLang="en-US" sz="1100" dirty="0"/>
              <a:t>（８）現在在籍している課程の在籍期間が支給開始時期から１年以上あること。</a:t>
            </a:r>
            <a:endParaRPr kumimoji="1" lang="en-US" altLang="ja-JP" sz="1100" dirty="0"/>
          </a:p>
          <a:p>
            <a:r>
              <a:rPr kumimoji="1" lang="ja-JP" altLang="en-US" sz="1100" dirty="0">
                <a:solidFill>
                  <a:srgbClr val="FF0000"/>
                </a:solidFill>
              </a:rPr>
              <a:t>（９）勉学・研究に支障のない日本語能力を有すること。</a:t>
            </a:r>
            <a:r>
              <a:rPr kumimoji="1" lang="ja-JP" altLang="en-US" sz="1100" dirty="0"/>
              <a:t>　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</a:t>
            </a:r>
            <a:r>
              <a:rPr kumimoji="1" lang="en-US" altLang="ja-JP" sz="1100" dirty="0">
                <a:solidFill>
                  <a:srgbClr val="FF0000"/>
                </a:solidFill>
              </a:rPr>
              <a:t>Students who have Japanese language </a:t>
            </a:r>
            <a:r>
              <a:rPr kumimoji="1" lang="en-US" altLang="ja-JP" sz="1100">
                <a:solidFill>
                  <a:srgbClr val="FF0000"/>
                </a:solidFill>
              </a:rPr>
              <a:t>proficiency sufficient </a:t>
            </a:r>
            <a:r>
              <a:rPr kumimoji="1" lang="en-US" altLang="ja-JP" sz="1100" dirty="0">
                <a:solidFill>
                  <a:srgbClr val="FF0000"/>
                </a:solidFill>
              </a:rPr>
              <a:t>for study or research.</a:t>
            </a:r>
          </a:p>
          <a:p>
            <a:r>
              <a:rPr kumimoji="1" lang="ja-JP" altLang="en-US" sz="1400" b="1" dirty="0"/>
              <a:t>２　奨学金の概要</a:t>
            </a:r>
            <a:endParaRPr kumimoji="1" lang="en-US" altLang="ja-JP" sz="1400" b="1" dirty="0"/>
          </a:p>
          <a:p>
            <a:r>
              <a:rPr kumimoji="1" lang="ja-JP" altLang="en-US" sz="1100" dirty="0"/>
              <a:t>　期　　間　：最長２年間</a:t>
            </a:r>
            <a:endParaRPr kumimoji="1" lang="en-US" altLang="ja-JP" sz="1100" dirty="0"/>
          </a:p>
          <a:p>
            <a:r>
              <a:rPr kumimoji="1" lang="ja-JP" altLang="en-US" sz="1100" dirty="0"/>
              <a:t>　月　　額　：学部学生：</a:t>
            </a:r>
            <a:r>
              <a:rPr kumimoji="1" lang="en-US" altLang="ja-JP" sz="1100" dirty="0"/>
              <a:t>  \180,000/</a:t>
            </a:r>
            <a:r>
              <a:rPr kumimoji="1" lang="ja-JP" altLang="en-US" sz="1100" dirty="0"/>
              <a:t>月</a:t>
            </a:r>
            <a:r>
              <a:rPr kumimoji="1" lang="en-US" altLang="ja-JP" sz="1100" dirty="0"/>
              <a:t>  </a:t>
            </a:r>
            <a:r>
              <a:rPr kumimoji="1" lang="ja-JP" altLang="en-US" sz="1100" dirty="0"/>
              <a:t>大学院生：</a:t>
            </a:r>
            <a:r>
              <a:rPr kumimoji="1" lang="en-US" altLang="ja-JP" sz="1100" dirty="0"/>
              <a:t> \200,000/</a:t>
            </a:r>
            <a:r>
              <a:rPr kumimoji="1" lang="ja-JP" altLang="en-US" sz="1100" dirty="0"/>
              <a:t>月</a:t>
            </a:r>
            <a:r>
              <a:rPr kumimoji="1" lang="en-US" altLang="ja-JP" sz="1100" dirty="0"/>
              <a:t> </a:t>
            </a:r>
          </a:p>
          <a:p>
            <a:r>
              <a:rPr kumimoji="1" lang="ja-JP" altLang="en-US" sz="1100" dirty="0"/>
              <a:t>　採用人数　：全国で約１５人</a:t>
            </a:r>
            <a:endParaRPr kumimoji="1" lang="en-US" altLang="ja-JP" sz="1100" dirty="0"/>
          </a:p>
          <a:p>
            <a:r>
              <a:rPr kumimoji="1" lang="ja-JP" altLang="en-US" sz="1400" b="1" dirty="0"/>
              <a:t>３　提出書類</a:t>
            </a:r>
            <a:endParaRPr kumimoji="1" lang="en-US" altLang="ja-JP" sz="1400" b="1" dirty="0"/>
          </a:p>
          <a:p>
            <a:r>
              <a:rPr kumimoji="1" lang="ja-JP" altLang="en-US" sz="1100" dirty="0"/>
              <a:t>　・履歴書</a:t>
            </a:r>
            <a:r>
              <a:rPr kumimoji="1" lang="en-US" altLang="ja-JP" sz="1100" dirty="0"/>
              <a:t>-1</a:t>
            </a:r>
            <a:r>
              <a:rPr kumimoji="1" lang="ja-JP" altLang="en-US" sz="1100" dirty="0"/>
              <a:t>（様式１）　　　　　　　・研究実績　（大学院生のみ）</a:t>
            </a:r>
            <a:endParaRPr kumimoji="1" lang="en-US" altLang="ja-JP" sz="1100" dirty="0"/>
          </a:p>
          <a:p>
            <a:r>
              <a:rPr kumimoji="1" lang="ja-JP" altLang="en-US" sz="1100" dirty="0"/>
              <a:t>　・履歴書</a:t>
            </a:r>
            <a:r>
              <a:rPr kumimoji="1" lang="en-US" altLang="ja-JP" sz="1100" dirty="0"/>
              <a:t>-2</a:t>
            </a:r>
            <a:r>
              <a:rPr kumimoji="1" lang="ja-JP" altLang="en-US" sz="1100" dirty="0"/>
              <a:t>（様式２）　　　　　　　・研究計画書（大学院生のみ）</a:t>
            </a:r>
            <a:endParaRPr kumimoji="1" lang="en-US" altLang="ja-JP" sz="1100" dirty="0"/>
          </a:p>
          <a:p>
            <a:r>
              <a:rPr kumimoji="1" lang="ja-JP" altLang="en-US" sz="1100" dirty="0"/>
              <a:t>　・エッセイ（様式３）　　　　　　　・在学証明書または合格証明書</a:t>
            </a:r>
            <a:endParaRPr kumimoji="1" lang="en-US" altLang="ja-JP" sz="1100" dirty="0"/>
          </a:p>
          <a:p>
            <a:r>
              <a:rPr kumimoji="1" lang="ja-JP" altLang="en-US" sz="1100" dirty="0"/>
              <a:t>　・推薦状（様式４）　　　　　　　　・パスポートのコピー</a:t>
            </a:r>
            <a:endParaRPr kumimoji="1" lang="en-US" altLang="ja-JP" sz="1100" dirty="0"/>
          </a:p>
          <a:p>
            <a:r>
              <a:rPr kumimoji="1" lang="ja-JP" altLang="en-US" sz="1100" dirty="0"/>
              <a:t>　・評価書（様式５）博士課程のみ　　・在留カードのコピー</a:t>
            </a:r>
            <a:endParaRPr kumimoji="1" lang="en-US" altLang="ja-JP" sz="1100" dirty="0"/>
          </a:p>
          <a:p>
            <a:r>
              <a:rPr kumimoji="1" lang="ja-JP" altLang="en-US" sz="1100" dirty="0"/>
              <a:t>　・成績証明書　　　　　　　　　　　</a:t>
            </a:r>
            <a:endParaRPr kumimoji="1" lang="en-US" altLang="ja-JP" sz="1100" dirty="0"/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４　応募手順・提出期限　　</a:t>
            </a:r>
            <a:r>
              <a:rPr kumimoji="1" lang="ja-JP" altLang="en-US" sz="1400" dirty="0">
                <a:solidFill>
                  <a:srgbClr val="FF0000"/>
                </a:solidFill>
              </a:rPr>
              <a:t>（国際課メールアドレス：</a:t>
            </a:r>
            <a:r>
              <a:rPr kumimoji="1" lang="en-US" altLang="ja-JP" sz="1400" dirty="0">
                <a:solidFill>
                  <a:srgbClr val="FF0000"/>
                </a:solidFill>
              </a:rPr>
              <a:t>gryugaku@iwate-u.ac.jp</a:t>
            </a:r>
            <a:r>
              <a:rPr kumimoji="1" lang="ja-JP" altLang="en-US" sz="1400" dirty="0">
                <a:solidFill>
                  <a:srgbClr val="FF0000"/>
                </a:solidFill>
              </a:rPr>
              <a:t>）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endParaRPr kumimoji="1" lang="en-US" altLang="ja-JP" sz="969" dirty="0"/>
          </a:p>
          <a:p>
            <a:endParaRPr kumimoji="1" lang="ja-JP" altLang="en-US" sz="969" dirty="0"/>
          </a:p>
        </p:txBody>
      </p:sp>
      <p:sp>
        <p:nvSpPr>
          <p:cNvPr id="5" name="正方形/長方形 4"/>
          <p:cNvSpPr/>
          <p:nvPr/>
        </p:nvSpPr>
        <p:spPr>
          <a:xfrm>
            <a:off x="3420477" y="8596563"/>
            <a:ext cx="3248527" cy="11911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46" dirty="0">
                <a:solidFill>
                  <a:schemeClr val="tx1"/>
                </a:solidFill>
              </a:rPr>
              <a:t>岩手大学国際交流ＨＰにも</a:t>
            </a:r>
            <a:endParaRPr kumimoji="1" lang="en-US" altLang="ja-JP" sz="1246" dirty="0">
              <a:solidFill>
                <a:schemeClr val="tx1"/>
              </a:solidFill>
            </a:endParaRPr>
          </a:p>
          <a:p>
            <a:r>
              <a:rPr kumimoji="1" lang="ja-JP" altLang="en-US" sz="1246" dirty="0">
                <a:solidFill>
                  <a:schemeClr val="tx1"/>
                </a:solidFill>
              </a:rPr>
              <a:t>掲載しています！</a:t>
            </a:r>
            <a:endParaRPr kumimoji="1" lang="en-US" altLang="ja-JP" sz="1246" dirty="0">
              <a:solidFill>
                <a:schemeClr val="tx1"/>
              </a:solidFill>
            </a:endParaRPr>
          </a:p>
          <a:p>
            <a:r>
              <a:rPr kumimoji="1" lang="en-US" altLang="ja-JP" sz="1246" dirty="0">
                <a:solidFill>
                  <a:schemeClr val="tx1"/>
                </a:solidFill>
              </a:rPr>
              <a:t>Please check the website of </a:t>
            </a:r>
          </a:p>
          <a:p>
            <a:r>
              <a:rPr kumimoji="1" lang="en-US" altLang="ja-JP" sz="1246" dirty="0">
                <a:solidFill>
                  <a:schemeClr val="tx1"/>
                </a:solidFill>
              </a:rPr>
              <a:t>International Exchange, </a:t>
            </a:r>
          </a:p>
          <a:p>
            <a:r>
              <a:rPr kumimoji="1" lang="en-US" altLang="ja-JP" sz="1246" dirty="0">
                <a:solidFill>
                  <a:schemeClr val="tx1"/>
                </a:solidFill>
              </a:rPr>
              <a:t>Iwate University </a:t>
            </a:r>
            <a:endParaRPr kumimoji="1" lang="ja-JP" altLang="en-US" sz="1246" dirty="0">
              <a:solidFill>
                <a:schemeClr val="tx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3" t="7974" r="7942" b="7701"/>
          <a:stretch/>
        </p:blipFill>
        <p:spPr>
          <a:xfrm>
            <a:off x="5584825" y="8706015"/>
            <a:ext cx="984250" cy="98425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09549" y="8387947"/>
            <a:ext cx="304800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今年度の推薦枠：全員応募可能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09550" y="8733824"/>
            <a:ext cx="3048000" cy="10719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岩手大学の過去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3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年間の採用実績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z="600" dirty="0">
                <a:solidFill>
                  <a:sysClr val="windowText" lastClr="000000"/>
                </a:solidFill>
              </a:rPr>
              <a:t> </a:t>
            </a:r>
            <a:endParaRPr kumimoji="1" lang="ja-JP" altLang="en-US" sz="600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年度 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/ 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申請者 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/ 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採用者</a:t>
            </a:r>
          </a:p>
          <a:p>
            <a:pPr algn="ctr"/>
            <a:r>
              <a:rPr kumimoji="1" lang="en-US" altLang="ja-JP" sz="1200" dirty="0">
                <a:solidFill>
                  <a:sysClr val="windowText" lastClr="000000"/>
                </a:solidFill>
              </a:rPr>
              <a:t>2020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年　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1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名 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/ 0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名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z="1200" dirty="0">
                <a:solidFill>
                  <a:sysClr val="windowText" lastClr="000000"/>
                </a:solidFill>
              </a:rPr>
              <a:t>2021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年　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0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名 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/  0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名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z="1200" dirty="0">
                <a:solidFill>
                  <a:sysClr val="windowText" lastClr="000000"/>
                </a:solidFill>
              </a:rPr>
              <a:t>2022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年　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0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名 </a:t>
            </a:r>
            <a:r>
              <a:rPr kumimoji="1" lang="en-US" altLang="ja-JP" sz="1200" dirty="0">
                <a:solidFill>
                  <a:sysClr val="windowText" lastClr="000000"/>
                </a:solidFill>
              </a:rPr>
              <a:t>/ 0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名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6858000" cy="1207777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2171" y="4884"/>
            <a:ext cx="6858000" cy="1202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202</a:t>
            </a:r>
            <a:r>
              <a:rPr kumimoji="1" lang="en-US" altLang="ja-JP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kumimoji="1"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/10 &amp; 202</a:t>
            </a:r>
            <a:r>
              <a:rPr kumimoji="1" lang="en-US" altLang="ja-JP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</a:t>
            </a:r>
            <a:r>
              <a:rPr kumimoji="1"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/4</a:t>
            </a:r>
            <a:endParaRPr kumimoji="1" lang="en-US" altLang="ja-JP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佐藤陽国際奨学財団奨学生募集</a:t>
            </a:r>
            <a:endParaRPr kumimoji="1" lang="en-US" altLang="ja-JP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kumimoji="1" lang="en-US" altLang="ja-JP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Sato </a:t>
            </a:r>
            <a:r>
              <a:rPr kumimoji="1" lang="en-US" altLang="ja-JP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Yo</a:t>
            </a:r>
            <a:r>
              <a:rPr kumimoji="1" lang="en-US" altLang="ja-JP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International Scholarship Foundation</a:t>
            </a:r>
            <a:endParaRPr kumimoji="1" lang="ja-JP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13986"/>
              </p:ext>
            </p:extLst>
          </p:nvPr>
        </p:nvGraphicFramePr>
        <p:xfrm>
          <a:off x="209550" y="6648449"/>
          <a:ext cx="6464300" cy="1695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313">
                  <a:extLst>
                    <a:ext uri="{9D8B030D-6E8A-4147-A177-3AD203B41FA5}">
                      <a16:colId xmlns:a16="http://schemas.microsoft.com/office/drawing/2014/main" val="4034431138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1690659026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4043647341"/>
                    </a:ext>
                  </a:extLst>
                </a:gridCol>
                <a:gridCol w="2065755">
                  <a:extLst>
                    <a:ext uri="{9D8B030D-6E8A-4147-A177-3AD203B41FA5}">
                      <a16:colId xmlns:a16="http://schemas.microsoft.com/office/drawing/2014/main" val="3855904606"/>
                    </a:ext>
                  </a:extLst>
                </a:gridCol>
              </a:tblGrid>
              <a:tr h="423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手順</a:t>
                      </a:r>
                      <a:endParaRPr lang="ja-JP" sz="1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</a:rPr>
                        <a:t>内容</a:t>
                      </a:r>
                      <a:endParaRPr lang="ja-JP" sz="14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solidFill>
                            <a:schemeClr val="bg1"/>
                          </a:solidFill>
                          <a:effectLst/>
                        </a:rPr>
                        <a:t>在学生</a:t>
                      </a:r>
                      <a:endParaRPr lang="ja-JP" sz="1400" b="1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2023</a:t>
                      </a:r>
                      <a:r>
                        <a:rPr lang="ja-JP" sz="1200" b="1" kern="100" dirty="0">
                          <a:effectLst/>
                        </a:rPr>
                        <a:t>年</a:t>
                      </a:r>
                      <a:r>
                        <a:rPr lang="en-US" sz="1200" b="1" kern="100" dirty="0">
                          <a:effectLst/>
                        </a:rPr>
                        <a:t>10</a:t>
                      </a:r>
                      <a:r>
                        <a:rPr lang="ja-JP" sz="1200" b="1" kern="100" dirty="0">
                          <a:effectLst/>
                        </a:rPr>
                        <a:t>月および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2024</a:t>
                      </a:r>
                      <a:r>
                        <a:rPr lang="ja-JP" sz="1200" b="1" kern="100" dirty="0">
                          <a:effectLst/>
                        </a:rPr>
                        <a:t>年</a:t>
                      </a:r>
                      <a:r>
                        <a:rPr lang="en-US" altLang="ja-JP" sz="1200" b="1" kern="100" dirty="0">
                          <a:effectLst/>
                        </a:rPr>
                        <a:t>4</a:t>
                      </a:r>
                      <a:r>
                        <a:rPr lang="ja-JP" sz="1200" b="1" kern="100" dirty="0">
                          <a:effectLst/>
                        </a:rPr>
                        <a:t>月の新入生</a:t>
                      </a:r>
                      <a:endParaRPr lang="ja-JP" sz="12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extLst>
                  <a:ext uri="{0D108BD9-81ED-4DB2-BD59-A6C34878D82A}">
                    <a16:rowId xmlns:a16="http://schemas.microsoft.com/office/drawing/2014/main" val="3024572054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ja-JP" sz="12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管理番号の取得</a:t>
                      </a:r>
                      <a:endParaRPr lang="en-US" altLang="ja-JP" sz="1200" b="0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（国際課</a:t>
                      </a:r>
                      <a:r>
                        <a:rPr lang="ja-JP" altLang="en-US" sz="1200" b="0" kern="100" dirty="0">
                          <a:solidFill>
                            <a:schemeClr val="bg1"/>
                          </a:solidFill>
                          <a:effectLst/>
                        </a:rPr>
                        <a:t>にメール</a:t>
                      </a: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）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年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月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金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時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202</a:t>
                      </a:r>
                      <a:r>
                        <a:rPr lang="en-US" altLang="ja-JP" sz="1200" kern="100" dirty="0">
                          <a:effectLst/>
                        </a:rPr>
                        <a:t>3</a:t>
                      </a:r>
                      <a:r>
                        <a:rPr lang="ja-JP" sz="1200" kern="100" dirty="0">
                          <a:effectLst/>
                        </a:rPr>
                        <a:t>年</a:t>
                      </a:r>
                      <a:r>
                        <a:rPr lang="en-US" sz="1200" kern="100" dirty="0">
                          <a:effectLst/>
                        </a:rPr>
                        <a:t>8</a:t>
                      </a:r>
                      <a:r>
                        <a:rPr lang="ja-JP" sz="1200" kern="100" dirty="0">
                          <a:effectLst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</a:rPr>
                        <a:t>18</a:t>
                      </a:r>
                      <a:r>
                        <a:rPr lang="ja-JP" sz="1200" kern="100" dirty="0">
                          <a:effectLst/>
                        </a:rPr>
                        <a:t>日（</a:t>
                      </a:r>
                      <a:r>
                        <a:rPr lang="ja-JP" altLang="en-US" sz="1200" kern="100" dirty="0">
                          <a:effectLst/>
                        </a:rPr>
                        <a:t>金</a:t>
                      </a:r>
                      <a:r>
                        <a:rPr lang="ja-JP" sz="1200" kern="100" dirty="0">
                          <a:effectLst/>
                        </a:rPr>
                        <a:t>）</a:t>
                      </a:r>
                      <a:r>
                        <a:rPr lang="en-US" sz="1200" kern="100" dirty="0">
                          <a:effectLst/>
                        </a:rPr>
                        <a:t>17</a:t>
                      </a:r>
                      <a:r>
                        <a:rPr lang="ja-JP" sz="1200" kern="100" dirty="0">
                          <a:effectLst/>
                        </a:rPr>
                        <a:t>時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extLst>
                  <a:ext uri="{0D108BD9-81ED-4DB2-BD59-A6C34878D82A}">
                    <a16:rowId xmlns:a16="http://schemas.microsoft.com/office/drawing/2014/main" val="1162263686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ja-JP" sz="12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ＨＰフォーム入力送信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（自分で送信）</a:t>
                      </a:r>
                      <a:endParaRPr lang="ja-JP" sz="1200" b="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年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月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火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202</a:t>
                      </a:r>
                      <a:r>
                        <a:rPr lang="en-US" altLang="ja-JP" sz="1200" kern="100" dirty="0">
                          <a:effectLst/>
                        </a:rPr>
                        <a:t>3</a:t>
                      </a:r>
                      <a:r>
                        <a:rPr lang="ja-JP" sz="1200" kern="100" dirty="0">
                          <a:effectLst/>
                        </a:rPr>
                        <a:t>年</a:t>
                      </a:r>
                      <a:r>
                        <a:rPr lang="en-US" sz="1200" kern="100" dirty="0">
                          <a:effectLst/>
                        </a:rPr>
                        <a:t>8</a:t>
                      </a:r>
                      <a:r>
                        <a:rPr lang="ja-JP" sz="1200" kern="100" dirty="0">
                          <a:effectLst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</a:rPr>
                        <a:t>20</a:t>
                      </a:r>
                      <a:r>
                        <a:rPr lang="ja-JP" sz="1200" kern="100" dirty="0">
                          <a:effectLst/>
                        </a:rPr>
                        <a:t>日（</a:t>
                      </a:r>
                      <a:r>
                        <a:rPr lang="ja-JP" altLang="en-US" sz="1200" kern="100" dirty="0">
                          <a:effectLst/>
                        </a:rPr>
                        <a:t>日</a:t>
                      </a:r>
                      <a:r>
                        <a:rPr lang="ja-JP" sz="1200" kern="100" dirty="0">
                          <a:effectLst/>
                        </a:rPr>
                        <a:t>）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extLst>
                  <a:ext uri="{0D108BD9-81ED-4DB2-BD59-A6C34878D82A}">
                    <a16:rowId xmlns:a16="http://schemas.microsoft.com/office/drawing/2014/main" val="433244528"/>
                  </a:ext>
                </a:extLst>
              </a:tr>
              <a:tr h="423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ja-JP" sz="1100" b="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書類提出</a:t>
                      </a:r>
                      <a:r>
                        <a:rPr lang="ja-JP" altLang="en-US" sz="1200" b="0" kern="100" dirty="0">
                          <a:solidFill>
                            <a:schemeClr val="bg1"/>
                          </a:solidFill>
                          <a:effectLst/>
                        </a:rPr>
                        <a:t>（</a:t>
                      </a:r>
                      <a:r>
                        <a:rPr lang="en-US" altLang="ja-JP" sz="1200" b="0" kern="100" dirty="0">
                          <a:solidFill>
                            <a:schemeClr val="bg1"/>
                          </a:solidFill>
                          <a:effectLst/>
                        </a:rPr>
                        <a:t>PDF</a:t>
                      </a:r>
                      <a:r>
                        <a:rPr lang="ja-JP" altLang="en-US" sz="1200" b="0" kern="100" dirty="0">
                          <a:solidFill>
                            <a:schemeClr val="bg1"/>
                          </a:solidFill>
                          <a:effectLst/>
                        </a:rPr>
                        <a:t>）</a:t>
                      </a:r>
                      <a:endParaRPr lang="en-US" altLang="ja-JP" sz="1200" b="0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solidFill>
                            <a:schemeClr val="bg1"/>
                          </a:solidFill>
                          <a:effectLst/>
                        </a:rPr>
                        <a:t>（国際課へメールで提出）</a:t>
                      </a:r>
                      <a:endParaRPr lang="ja-JP" sz="1100" b="0" kern="100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年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月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火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</a:rPr>
                        <a:t>時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1734" marR="6173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2023</a:t>
                      </a:r>
                      <a:r>
                        <a:rPr lang="ja-JP" sz="1200" kern="100" dirty="0">
                          <a:effectLst/>
                        </a:rPr>
                        <a:t>年</a:t>
                      </a:r>
                      <a:r>
                        <a:rPr lang="en-US" sz="1200" kern="100" dirty="0">
                          <a:effectLst/>
                        </a:rPr>
                        <a:t>9</a:t>
                      </a:r>
                      <a:r>
                        <a:rPr lang="ja-JP" sz="1200" kern="100" dirty="0">
                          <a:effectLst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</a:rPr>
                        <a:t>1</a:t>
                      </a:r>
                      <a:r>
                        <a:rPr lang="ja-JP" sz="1200" kern="100" dirty="0">
                          <a:effectLst/>
                        </a:rPr>
                        <a:t>日（</a:t>
                      </a:r>
                      <a:r>
                        <a:rPr lang="ja-JP" altLang="en-US" sz="1200" kern="100" dirty="0">
                          <a:effectLst/>
                        </a:rPr>
                        <a:t>金</a:t>
                      </a:r>
                      <a:r>
                        <a:rPr lang="ja-JP" sz="1200" kern="100" dirty="0">
                          <a:effectLst/>
                        </a:rPr>
                        <a:t>）</a:t>
                      </a:r>
                      <a:r>
                        <a:rPr lang="en-US" sz="1200" kern="100" dirty="0">
                          <a:effectLst/>
                        </a:rPr>
                        <a:t>17</a:t>
                      </a:r>
                      <a:r>
                        <a:rPr lang="ja-JP" sz="1200" kern="100" dirty="0">
                          <a:effectLst/>
                        </a:rPr>
                        <a:t>時</a:t>
                      </a:r>
                      <a:endParaRPr lang="en-US" altLang="ja-JP" sz="12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</a:rPr>
                        <a:t>(</a:t>
                      </a:r>
                      <a:r>
                        <a:rPr lang="ja-JP" altLang="en-US" sz="1200" kern="100" dirty="0">
                          <a:effectLst/>
                        </a:rPr>
                        <a:t>合格通知書以外</a:t>
                      </a:r>
                      <a:r>
                        <a:rPr lang="en-US" altLang="ja-JP" sz="1200" kern="100" dirty="0">
                          <a:effectLst/>
                        </a:rPr>
                        <a:t>)</a:t>
                      </a:r>
                      <a:endParaRPr lang="ja-JP" sz="1200" kern="100" dirty="0">
                        <a:effectLst/>
                      </a:endParaRPr>
                    </a:p>
                  </a:txBody>
                  <a:tcPr marL="61734" marR="61734" marT="0" marB="0" anchor="ctr"/>
                </a:tc>
                <a:extLst>
                  <a:ext uri="{0D108BD9-81ED-4DB2-BD59-A6C34878D82A}">
                    <a16:rowId xmlns:a16="http://schemas.microsoft.com/office/drawing/2014/main" val="246380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0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2332</TotalTime>
  <Words>627</Words>
  <Application>Microsoft Office PowerPoint</Application>
  <PresentationFormat>A4 210 x 297 mm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相川　和慶</dc:creator>
  <cp:lastModifiedBy>中村　匡寿</cp:lastModifiedBy>
  <cp:revision>98</cp:revision>
  <cp:lastPrinted>2023-06-22T07:25:52Z</cp:lastPrinted>
  <dcterms:created xsi:type="dcterms:W3CDTF">2020-04-06T06:11:44Z</dcterms:created>
  <dcterms:modified xsi:type="dcterms:W3CDTF">2023-06-26T03:52:06Z</dcterms:modified>
</cp:coreProperties>
</file>